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4"/>
  </p:sldMasterIdLst>
  <p:notesMasterIdLst>
    <p:notesMasterId r:id="rId32"/>
  </p:notesMasterIdLst>
  <p:sldIdLst>
    <p:sldId id="256" r:id="rId5"/>
    <p:sldId id="279" r:id="rId6"/>
    <p:sldId id="280" r:id="rId7"/>
    <p:sldId id="281" r:id="rId8"/>
    <p:sldId id="276" r:id="rId9"/>
    <p:sldId id="277" r:id="rId10"/>
    <p:sldId id="282" r:id="rId11"/>
    <p:sldId id="284" r:id="rId12"/>
    <p:sldId id="278" r:id="rId13"/>
    <p:sldId id="283" r:id="rId14"/>
    <p:sldId id="286" r:id="rId15"/>
    <p:sldId id="287" r:id="rId16"/>
    <p:sldId id="288" r:id="rId17"/>
    <p:sldId id="285" r:id="rId18"/>
    <p:sldId id="259" r:id="rId19"/>
    <p:sldId id="260" r:id="rId20"/>
    <p:sldId id="261" r:id="rId21"/>
    <p:sldId id="262" r:id="rId22"/>
    <p:sldId id="266" r:id="rId23"/>
    <p:sldId id="274" r:id="rId24"/>
    <p:sldId id="263" r:id="rId25"/>
    <p:sldId id="275" r:id="rId26"/>
    <p:sldId id="293" r:id="rId27"/>
    <p:sldId id="289" r:id="rId28"/>
    <p:sldId id="290" r:id="rId29"/>
    <p:sldId id="291" r:id="rId30"/>
    <p:sldId id="29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11" autoAdjust="0"/>
    <p:restoredTop sz="72382" autoAdjust="0"/>
  </p:normalViewPr>
  <p:slideViewPr>
    <p:cSldViewPr snapToGrid="0">
      <p:cViewPr varScale="1">
        <p:scale>
          <a:sx n="54" d="100"/>
          <a:sy n="54" d="100"/>
        </p:scale>
        <p:origin x="822"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324"/>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0FE65-DF88-4351-902C-5007D10B1501}" type="datetimeFigureOut">
              <a:rPr lang="en-US" smtClean="0"/>
              <a:t>4/3/2019</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97488-9D74-42F6-94E7-EBD9BAE3D52A}" type="slidenum">
              <a:rPr lang="en-US" smtClean="0"/>
              <a:t>‹#›</a:t>
            </a:fld>
            <a:endParaRPr lang="en-US"/>
          </a:p>
        </p:txBody>
      </p:sp>
    </p:spTree>
    <p:extLst>
      <p:ext uri="{BB962C8B-B14F-4D97-AF65-F5344CB8AC3E}">
        <p14:creationId xmlns:p14="http://schemas.microsoft.com/office/powerpoint/2010/main" val="28248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noProof="0" dirty="0"/>
          </a:p>
        </p:txBody>
      </p:sp>
      <p:sp>
        <p:nvSpPr>
          <p:cNvPr id="4" name="Platshållare för bildnummer 3"/>
          <p:cNvSpPr>
            <a:spLocks noGrp="1"/>
          </p:cNvSpPr>
          <p:nvPr>
            <p:ph type="sldNum" sz="quarter" idx="10"/>
          </p:nvPr>
        </p:nvSpPr>
        <p:spPr/>
        <p:txBody>
          <a:bodyPr/>
          <a:lstStyle/>
          <a:p>
            <a:fld id="{FCC97488-9D74-42F6-94E7-EBD9BAE3D52A}" type="slidenum">
              <a:rPr lang="en-US" smtClean="0"/>
              <a:t>1</a:t>
            </a:fld>
            <a:endParaRPr lang="en-US"/>
          </a:p>
        </p:txBody>
      </p:sp>
    </p:spTree>
    <p:extLst>
      <p:ext uri="{BB962C8B-B14F-4D97-AF65-F5344CB8AC3E}">
        <p14:creationId xmlns:p14="http://schemas.microsoft.com/office/powerpoint/2010/main" val="167498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10"/>
          </p:nvPr>
        </p:nvSpPr>
        <p:spPr/>
        <p:txBody>
          <a:bodyPr/>
          <a:lstStyle/>
          <a:p>
            <a:fld id="{ECF48C14-8E9F-4D74-A545-BE553E3BA6DF}" type="slidenum">
              <a:rPr lang="sv-SE" smtClean="0"/>
              <a:t>10</a:t>
            </a:fld>
            <a:endParaRPr lang="sv-SE"/>
          </a:p>
        </p:txBody>
      </p:sp>
    </p:spTree>
    <p:extLst>
      <p:ext uri="{BB962C8B-B14F-4D97-AF65-F5344CB8AC3E}">
        <p14:creationId xmlns:p14="http://schemas.microsoft.com/office/powerpoint/2010/main" val="3009657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CF48C14-8E9F-4D74-A545-BE553E3BA6DF}" type="slidenum">
              <a:rPr lang="sv-SE" smtClean="0"/>
              <a:t>11</a:t>
            </a:fld>
            <a:endParaRPr lang="sv-SE"/>
          </a:p>
        </p:txBody>
      </p:sp>
    </p:spTree>
    <p:extLst>
      <p:ext uri="{BB962C8B-B14F-4D97-AF65-F5344CB8AC3E}">
        <p14:creationId xmlns:p14="http://schemas.microsoft.com/office/powerpoint/2010/main" val="3212638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2A77DDA-28E3-4CCC-A2BB-22CEB28BE300}" type="slidenum">
              <a:rPr lang="sv-SE" smtClean="0"/>
              <a:t>12</a:t>
            </a:fld>
            <a:endParaRPr lang="sv-SE"/>
          </a:p>
        </p:txBody>
      </p:sp>
    </p:spTree>
    <p:extLst>
      <p:ext uri="{BB962C8B-B14F-4D97-AF65-F5344CB8AC3E}">
        <p14:creationId xmlns:p14="http://schemas.microsoft.com/office/powerpoint/2010/main" val="1284025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2A77DDA-28E3-4CCC-A2BB-22CEB28BE300}" type="slidenum">
              <a:rPr lang="sv-SE" smtClean="0"/>
              <a:t>13</a:t>
            </a:fld>
            <a:endParaRPr lang="sv-SE"/>
          </a:p>
        </p:txBody>
      </p:sp>
    </p:spTree>
    <p:extLst>
      <p:ext uri="{BB962C8B-B14F-4D97-AF65-F5344CB8AC3E}">
        <p14:creationId xmlns:p14="http://schemas.microsoft.com/office/powerpoint/2010/main" val="452608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A2A77DDA-28E3-4CCC-A2BB-22CEB28BE300}" type="slidenum">
              <a:rPr lang="sv-SE" smtClean="0"/>
              <a:t>14</a:t>
            </a:fld>
            <a:endParaRPr lang="sv-SE"/>
          </a:p>
        </p:txBody>
      </p:sp>
    </p:spTree>
    <p:extLst>
      <p:ext uri="{BB962C8B-B14F-4D97-AF65-F5344CB8AC3E}">
        <p14:creationId xmlns:p14="http://schemas.microsoft.com/office/powerpoint/2010/main" val="2971904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FCC97488-9D74-42F6-94E7-EBD9BAE3D52A}" type="slidenum">
              <a:rPr lang="en-US" smtClean="0"/>
              <a:t>15</a:t>
            </a:fld>
            <a:endParaRPr lang="en-US"/>
          </a:p>
        </p:txBody>
      </p:sp>
    </p:spTree>
    <p:extLst>
      <p:ext uri="{BB962C8B-B14F-4D97-AF65-F5344CB8AC3E}">
        <p14:creationId xmlns:p14="http://schemas.microsoft.com/office/powerpoint/2010/main" val="1467315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kern="1200" baseline="0" dirty="0" smtClean="0">
              <a:solidFill>
                <a:schemeClr val="tx1"/>
              </a:solidFill>
              <a:effectLst/>
              <a:latin typeface="+mn-lt"/>
              <a:ea typeface="+mn-ea"/>
              <a:cs typeface="+mn-cs"/>
              <a:sym typeface="Wingdings" panose="05000000000000000000" pitchFamily="2" charset="2"/>
            </a:endParaRPr>
          </a:p>
        </p:txBody>
      </p:sp>
      <p:sp>
        <p:nvSpPr>
          <p:cNvPr id="4" name="Platshållare för bildnummer 3"/>
          <p:cNvSpPr>
            <a:spLocks noGrp="1"/>
          </p:cNvSpPr>
          <p:nvPr>
            <p:ph type="sldNum" sz="quarter" idx="10"/>
          </p:nvPr>
        </p:nvSpPr>
        <p:spPr/>
        <p:txBody>
          <a:bodyPr/>
          <a:lstStyle/>
          <a:p>
            <a:fld id="{FCC97488-9D74-42F6-94E7-EBD9BAE3D52A}" type="slidenum">
              <a:rPr lang="en-US" smtClean="0"/>
              <a:t>16</a:t>
            </a:fld>
            <a:endParaRPr lang="en-US"/>
          </a:p>
        </p:txBody>
      </p:sp>
    </p:spTree>
    <p:extLst>
      <p:ext uri="{BB962C8B-B14F-4D97-AF65-F5344CB8AC3E}">
        <p14:creationId xmlns:p14="http://schemas.microsoft.com/office/powerpoint/2010/main" val="1065181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FCC97488-9D74-42F6-94E7-EBD9BAE3D52A}" type="slidenum">
              <a:rPr lang="en-US" smtClean="0"/>
              <a:t>17</a:t>
            </a:fld>
            <a:endParaRPr lang="en-US"/>
          </a:p>
        </p:txBody>
      </p:sp>
    </p:spTree>
    <p:extLst>
      <p:ext uri="{BB962C8B-B14F-4D97-AF65-F5344CB8AC3E}">
        <p14:creationId xmlns:p14="http://schemas.microsoft.com/office/powerpoint/2010/main" val="724079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FCC97488-9D74-42F6-94E7-EBD9BAE3D52A}" type="slidenum">
              <a:rPr lang="en-US" smtClean="0"/>
              <a:t>18</a:t>
            </a:fld>
            <a:endParaRPr lang="en-US"/>
          </a:p>
        </p:txBody>
      </p:sp>
    </p:spTree>
    <p:extLst>
      <p:ext uri="{BB962C8B-B14F-4D97-AF65-F5344CB8AC3E}">
        <p14:creationId xmlns:p14="http://schemas.microsoft.com/office/powerpoint/2010/main" val="3773764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FCC97488-9D74-42F6-94E7-EBD9BAE3D52A}" type="slidenum">
              <a:rPr lang="en-US" smtClean="0"/>
              <a:t>19</a:t>
            </a:fld>
            <a:endParaRPr lang="en-US"/>
          </a:p>
        </p:txBody>
      </p:sp>
    </p:spTree>
    <p:extLst>
      <p:ext uri="{BB962C8B-B14F-4D97-AF65-F5344CB8AC3E}">
        <p14:creationId xmlns:p14="http://schemas.microsoft.com/office/powerpoint/2010/main" val="150051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2A77DDA-28E3-4CCC-A2BB-22CEB28BE300}" type="slidenum">
              <a:rPr lang="sv-SE" smtClean="0"/>
              <a:t>2</a:t>
            </a:fld>
            <a:endParaRPr lang="sv-SE"/>
          </a:p>
        </p:txBody>
      </p:sp>
    </p:spTree>
    <p:extLst>
      <p:ext uri="{BB962C8B-B14F-4D97-AF65-F5344CB8AC3E}">
        <p14:creationId xmlns:p14="http://schemas.microsoft.com/office/powerpoint/2010/main" val="531576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FCC97488-9D74-42F6-94E7-EBD9BAE3D52A}" type="slidenum">
              <a:rPr lang="en-US" smtClean="0"/>
              <a:t>20</a:t>
            </a:fld>
            <a:endParaRPr lang="en-US"/>
          </a:p>
        </p:txBody>
      </p:sp>
    </p:spTree>
    <p:extLst>
      <p:ext uri="{BB962C8B-B14F-4D97-AF65-F5344CB8AC3E}">
        <p14:creationId xmlns:p14="http://schemas.microsoft.com/office/powerpoint/2010/main" val="252923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noProof="0" dirty="0">
              <a:solidFill>
                <a:schemeClr val="tx1"/>
              </a:solidFill>
            </a:endParaRPr>
          </a:p>
        </p:txBody>
      </p:sp>
      <p:sp>
        <p:nvSpPr>
          <p:cNvPr id="4" name="Platshållare för bildnummer 3"/>
          <p:cNvSpPr>
            <a:spLocks noGrp="1"/>
          </p:cNvSpPr>
          <p:nvPr>
            <p:ph type="sldNum" sz="quarter" idx="10"/>
          </p:nvPr>
        </p:nvSpPr>
        <p:spPr/>
        <p:txBody>
          <a:bodyPr/>
          <a:lstStyle/>
          <a:p>
            <a:fld id="{FCC97488-9D74-42F6-94E7-EBD9BAE3D52A}" type="slidenum">
              <a:rPr lang="en-US" smtClean="0"/>
              <a:t>21</a:t>
            </a:fld>
            <a:endParaRPr lang="en-US"/>
          </a:p>
        </p:txBody>
      </p:sp>
    </p:spTree>
    <p:extLst>
      <p:ext uri="{BB962C8B-B14F-4D97-AF65-F5344CB8AC3E}">
        <p14:creationId xmlns:p14="http://schemas.microsoft.com/office/powerpoint/2010/main" val="521231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FCC97488-9D74-42F6-94E7-EBD9BAE3D52A}" type="slidenum">
              <a:rPr lang="en-US" smtClean="0"/>
              <a:t>22</a:t>
            </a:fld>
            <a:endParaRPr lang="en-US"/>
          </a:p>
        </p:txBody>
      </p:sp>
    </p:spTree>
    <p:extLst>
      <p:ext uri="{BB962C8B-B14F-4D97-AF65-F5344CB8AC3E}">
        <p14:creationId xmlns:p14="http://schemas.microsoft.com/office/powerpoint/2010/main" val="236664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CF48C14-8E9F-4D74-A545-BE553E3BA6DF}" type="slidenum">
              <a:rPr lang="sv-SE" smtClean="0"/>
              <a:t>3</a:t>
            </a:fld>
            <a:endParaRPr lang="sv-SE"/>
          </a:p>
        </p:txBody>
      </p:sp>
    </p:spTree>
    <p:extLst>
      <p:ext uri="{BB962C8B-B14F-4D97-AF65-F5344CB8AC3E}">
        <p14:creationId xmlns:p14="http://schemas.microsoft.com/office/powerpoint/2010/main" val="2254193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CF48C14-8E9F-4D74-A545-BE553E3BA6DF}" type="slidenum">
              <a:rPr lang="sv-SE" smtClean="0"/>
              <a:t>4</a:t>
            </a:fld>
            <a:endParaRPr lang="sv-SE"/>
          </a:p>
        </p:txBody>
      </p:sp>
    </p:spTree>
    <p:extLst>
      <p:ext uri="{BB962C8B-B14F-4D97-AF65-F5344CB8AC3E}">
        <p14:creationId xmlns:p14="http://schemas.microsoft.com/office/powerpoint/2010/main" val="278933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FCC97488-9D74-42F6-94E7-EBD9BAE3D52A}" type="slidenum">
              <a:rPr lang="en-US" smtClean="0"/>
              <a:t>5</a:t>
            </a:fld>
            <a:endParaRPr lang="en-US"/>
          </a:p>
        </p:txBody>
      </p:sp>
    </p:spTree>
    <p:extLst>
      <p:ext uri="{BB962C8B-B14F-4D97-AF65-F5344CB8AC3E}">
        <p14:creationId xmlns:p14="http://schemas.microsoft.com/office/powerpoint/2010/main" val="408860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noProof="0" dirty="0"/>
          </a:p>
        </p:txBody>
      </p:sp>
      <p:sp>
        <p:nvSpPr>
          <p:cNvPr id="4" name="Platshållare för bildnummer 3"/>
          <p:cNvSpPr>
            <a:spLocks noGrp="1"/>
          </p:cNvSpPr>
          <p:nvPr>
            <p:ph type="sldNum" sz="quarter" idx="10"/>
          </p:nvPr>
        </p:nvSpPr>
        <p:spPr/>
        <p:txBody>
          <a:bodyPr/>
          <a:lstStyle/>
          <a:p>
            <a:fld id="{FCC97488-9D74-42F6-94E7-EBD9BAE3D52A}" type="slidenum">
              <a:rPr lang="en-US" smtClean="0"/>
              <a:t>6</a:t>
            </a:fld>
            <a:endParaRPr lang="en-US"/>
          </a:p>
        </p:txBody>
      </p:sp>
    </p:spTree>
    <p:extLst>
      <p:ext uri="{BB962C8B-B14F-4D97-AF65-F5344CB8AC3E}">
        <p14:creationId xmlns:p14="http://schemas.microsoft.com/office/powerpoint/2010/main" val="3078405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2A77DDA-28E3-4CCC-A2BB-22CEB28BE300}" type="slidenum">
              <a:rPr lang="sv-SE" smtClean="0"/>
              <a:t>7</a:t>
            </a:fld>
            <a:endParaRPr lang="sv-SE"/>
          </a:p>
        </p:txBody>
      </p:sp>
    </p:spTree>
    <p:extLst>
      <p:ext uri="{BB962C8B-B14F-4D97-AF65-F5344CB8AC3E}">
        <p14:creationId xmlns:p14="http://schemas.microsoft.com/office/powerpoint/2010/main" val="1845824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2A77DDA-28E3-4CCC-A2BB-22CEB28BE300}" type="slidenum">
              <a:rPr lang="sv-SE" smtClean="0"/>
              <a:t>8</a:t>
            </a:fld>
            <a:endParaRPr lang="sv-SE"/>
          </a:p>
        </p:txBody>
      </p:sp>
    </p:spTree>
    <p:extLst>
      <p:ext uri="{BB962C8B-B14F-4D97-AF65-F5344CB8AC3E}">
        <p14:creationId xmlns:p14="http://schemas.microsoft.com/office/powerpoint/2010/main" val="269201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noProof="0" dirty="0"/>
          </a:p>
        </p:txBody>
      </p:sp>
      <p:sp>
        <p:nvSpPr>
          <p:cNvPr id="4" name="Platshållare för bildnummer 3"/>
          <p:cNvSpPr>
            <a:spLocks noGrp="1"/>
          </p:cNvSpPr>
          <p:nvPr>
            <p:ph type="sldNum" sz="quarter" idx="10"/>
          </p:nvPr>
        </p:nvSpPr>
        <p:spPr/>
        <p:txBody>
          <a:bodyPr/>
          <a:lstStyle/>
          <a:p>
            <a:fld id="{FCC97488-9D74-42F6-94E7-EBD9BAE3D52A}" type="slidenum">
              <a:rPr lang="en-US" smtClean="0"/>
              <a:t>9</a:t>
            </a:fld>
            <a:endParaRPr lang="en-US"/>
          </a:p>
        </p:txBody>
      </p:sp>
    </p:spTree>
    <p:extLst>
      <p:ext uri="{BB962C8B-B14F-4D97-AF65-F5344CB8AC3E}">
        <p14:creationId xmlns:p14="http://schemas.microsoft.com/office/powerpoint/2010/main" val="3123676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smtClean="0"/>
              <a:t>Klicka här för att ändra 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23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183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04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2132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smtClean="0"/>
              <a:t>Klicka här för att ändra 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96DFF08F-DC6B-4601-B491-B0F83F6DD2D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14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59359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smtClean="0"/>
              <a:t>Klicka här för att ändra 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1024128" y="2967788"/>
            <a:ext cx="4754880" cy="334157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smtClean="0"/>
              <a:t>Klicka här för att ändra format på bakgrundstexten</a:t>
            </a:r>
          </a:p>
        </p:txBody>
      </p:sp>
      <p:sp>
        <p:nvSpPr>
          <p:cNvPr id="6" name="Content Placeholder 5"/>
          <p:cNvSpPr>
            <a:spLocks noGrp="1"/>
          </p:cNvSpPr>
          <p:nvPr>
            <p:ph sz="quarter" idx="4"/>
          </p:nvPr>
        </p:nvSpPr>
        <p:spPr>
          <a:xfrm>
            <a:off x="5990888" y="2967788"/>
            <a:ext cx="4754880" cy="334157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4/3/2019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49493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7686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4/3/2019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4664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smtClean="0"/>
              <a:t>Klicka här för att ändra 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96DFF08F-DC6B-4601-B491-B0F83F6DD2D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0007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96DFF08F-DC6B-4601-B491-B0F83F6DD2D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10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smtClean="0"/>
              <a:pPr/>
              <a:t>4/3/2019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47368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tudent.liu.se/studenttjanster/lagar-regler-rattigheter/disciplinarenden/fusk?l=s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udent.liu.se/studenttjanster/lagar-regler-rattigheter/disciplinarenden/fusk?l=s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udent.liu.se/studenttjanster/lagar-regler-rattigheter/disciplinarenden?l=s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jennie.wallin@liu.s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ulrika.axelsson@liu.se" TargetMode="External"/><Relationship Id="rId4" Type="http://schemas.openxmlformats.org/officeDocument/2006/relationships/hyperlink" Target="mailto:asa.lowgren@liu.s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iu.se/utbildning/antag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I vems tjänst? </a:t>
            </a:r>
            <a:endParaRPr lang="sv-SE" dirty="0"/>
          </a:p>
        </p:txBody>
      </p:sp>
      <p:sp>
        <p:nvSpPr>
          <p:cNvPr id="3" name="Underrubrik 2"/>
          <p:cNvSpPr>
            <a:spLocks noGrp="1"/>
          </p:cNvSpPr>
          <p:nvPr>
            <p:ph type="subTitle" idx="1"/>
          </p:nvPr>
        </p:nvSpPr>
        <p:spPr/>
        <p:txBody>
          <a:bodyPr>
            <a:normAutofit/>
          </a:bodyPr>
          <a:lstStyle/>
          <a:p>
            <a:r>
              <a:rPr lang="sv-SE" sz="3600" dirty="0" smtClean="0"/>
              <a:t>Antropologer i arbete</a:t>
            </a:r>
            <a:endParaRPr lang="sv-SE" sz="3600" dirty="0"/>
          </a:p>
        </p:txBody>
      </p:sp>
    </p:spTree>
    <p:extLst>
      <p:ext uri="{BB962C8B-B14F-4D97-AF65-F5344CB8AC3E}">
        <p14:creationId xmlns:p14="http://schemas.microsoft.com/office/powerpoint/2010/main" val="3262724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24128" y="585216"/>
            <a:ext cx="9720072" cy="1499616"/>
          </a:xfrm>
        </p:spPr>
        <p:txBody>
          <a:bodyPr/>
          <a:lstStyle/>
          <a:p>
            <a:r>
              <a:rPr lang="sv-SE" dirty="0"/>
              <a:t>Hemtentamen</a:t>
            </a:r>
          </a:p>
        </p:txBody>
      </p:sp>
      <p:sp>
        <p:nvSpPr>
          <p:cNvPr id="5" name="Platshållare för innehåll 4"/>
          <p:cNvSpPr>
            <a:spLocks noGrp="1"/>
          </p:cNvSpPr>
          <p:nvPr>
            <p:ph idx="1"/>
          </p:nvPr>
        </p:nvSpPr>
        <p:spPr/>
        <p:txBody>
          <a:bodyPr>
            <a:noAutofit/>
          </a:bodyPr>
          <a:lstStyle/>
          <a:p>
            <a:pPr>
              <a:buFont typeface="Wingdings" panose="05000000000000000000" pitchFamily="2" charset="2"/>
              <a:buChar char="§"/>
            </a:pPr>
            <a:r>
              <a:rPr lang="sv-SE" sz="2800" dirty="0"/>
              <a:t> Uppgifterna ska göras enskilt!</a:t>
            </a:r>
          </a:p>
          <a:p>
            <a:pPr>
              <a:buFont typeface="Wingdings" panose="05000000000000000000" pitchFamily="2" charset="2"/>
              <a:buChar char="§"/>
            </a:pPr>
            <a:r>
              <a:rPr lang="sv-SE" sz="2800" dirty="0"/>
              <a:t> Uppgifterna bedöms enligt U – G – VG.</a:t>
            </a:r>
          </a:p>
          <a:p>
            <a:pPr>
              <a:buFont typeface="Wingdings" panose="05000000000000000000" pitchFamily="2" charset="2"/>
              <a:buChar char="§"/>
            </a:pPr>
            <a:r>
              <a:rPr lang="sv-SE" sz="2800" dirty="0"/>
              <a:t> Uppgifterna kommer att finnas på </a:t>
            </a:r>
            <a:r>
              <a:rPr lang="sv-SE" sz="2800" dirty="0" err="1"/>
              <a:t>Lisam</a:t>
            </a:r>
            <a:r>
              <a:rPr lang="sv-SE" sz="2800" dirty="0"/>
              <a:t> och ni kan börja arbeta med dem från slutet av vecka </a:t>
            </a:r>
            <a:r>
              <a:rPr lang="sv-SE" sz="2800" dirty="0" smtClean="0"/>
              <a:t>15. </a:t>
            </a:r>
            <a:endParaRPr lang="sv-SE" sz="2800" dirty="0"/>
          </a:p>
          <a:p>
            <a:pPr>
              <a:buFont typeface="Wingdings" panose="05000000000000000000" pitchFamily="2" charset="2"/>
              <a:buChar char="§"/>
            </a:pPr>
            <a:r>
              <a:rPr lang="sv-SE" sz="2800" dirty="0"/>
              <a:t> Inlämning av kursuppgifterna, senast </a:t>
            </a:r>
            <a:br>
              <a:rPr lang="sv-SE" sz="2800" dirty="0"/>
            </a:br>
            <a:r>
              <a:rPr lang="sv-SE" sz="2800" dirty="0"/>
              <a:t>  </a:t>
            </a:r>
            <a:r>
              <a:rPr lang="sv-SE" sz="2800" b="1" dirty="0"/>
              <a:t>fredag den </a:t>
            </a:r>
            <a:r>
              <a:rPr lang="sv-SE" sz="2800" b="1" dirty="0" smtClean="0"/>
              <a:t>3 maj kl</a:t>
            </a:r>
            <a:r>
              <a:rPr lang="sv-SE" sz="2800" b="1" dirty="0"/>
              <a:t>. 19.00 i </a:t>
            </a:r>
            <a:r>
              <a:rPr lang="sv-SE" sz="2800" b="1" dirty="0" err="1"/>
              <a:t>Lisam</a:t>
            </a:r>
            <a:r>
              <a:rPr lang="sv-SE" sz="2800" dirty="0"/>
              <a:t>.</a:t>
            </a:r>
          </a:p>
          <a:p>
            <a:pPr marL="0" indent="0" algn="ctr">
              <a:buNone/>
            </a:pPr>
            <a:r>
              <a:rPr lang="sv-SE" sz="2800" b="1" dirty="0"/>
              <a:t>OBS! Se till att ni svarar på frågorna</a:t>
            </a:r>
            <a:r>
              <a:rPr lang="sv-SE" sz="2800" b="1" dirty="0" smtClean="0"/>
              <a:t>!</a:t>
            </a:r>
          </a:p>
          <a:p>
            <a:pPr marL="0" indent="0" algn="ctr">
              <a:buNone/>
            </a:pPr>
            <a:r>
              <a:rPr lang="sv-SE" sz="2800" b="1" dirty="0" smtClean="0"/>
              <a:t>Det finns ett dokument om ”Att skriva bra tentamina” på </a:t>
            </a:r>
            <a:r>
              <a:rPr lang="sv-SE" sz="2800" b="1" dirty="0" err="1" smtClean="0"/>
              <a:t>Lisam</a:t>
            </a:r>
            <a:r>
              <a:rPr lang="sv-SE" sz="2800" b="1" dirty="0" smtClean="0"/>
              <a:t>.</a:t>
            </a:r>
            <a:endParaRPr lang="sv-SE" sz="2800" b="1" dirty="0"/>
          </a:p>
        </p:txBody>
      </p:sp>
    </p:spTree>
    <p:extLst>
      <p:ext uri="{BB962C8B-B14F-4D97-AF65-F5344CB8AC3E}">
        <p14:creationId xmlns:p14="http://schemas.microsoft.com/office/powerpoint/2010/main" val="116634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Plagiering och fusk</a:t>
            </a:r>
          </a:p>
        </p:txBody>
      </p:sp>
      <p:sp>
        <p:nvSpPr>
          <p:cNvPr id="3" name="Platshållare för innehåll 2"/>
          <p:cNvSpPr>
            <a:spLocks noGrp="1"/>
          </p:cNvSpPr>
          <p:nvPr>
            <p:ph idx="1"/>
          </p:nvPr>
        </p:nvSpPr>
        <p:spPr>
          <a:xfrm>
            <a:off x="1024128" y="1906437"/>
            <a:ext cx="9720073" cy="4023360"/>
          </a:xfrm>
        </p:spPr>
        <p:txBody>
          <a:bodyPr>
            <a:noAutofit/>
          </a:bodyPr>
          <a:lstStyle/>
          <a:p>
            <a:pPr>
              <a:buFont typeface="Arial" panose="020B0604020202020204" pitchFamily="34" charset="0"/>
              <a:buChar char="•"/>
            </a:pPr>
            <a:r>
              <a:rPr lang="sv-SE" sz="2800" dirty="0"/>
              <a:t> </a:t>
            </a:r>
            <a:r>
              <a:rPr lang="sv-SE" sz="2400" dirty="0"/>
              <a:t>Texterna ”urkundsgranskas” efter inlämning för att finna plagiat. </a:t>
            </a:r>
          </a:p>
          <a:p>
            <a:pPr>
              <a:buFont typeface="Arial" panose="020B0604020202020204" pitchFamily="34" charset="0"/>
              <a:buChar char="•"/>
            </a:pPr>
            <a:r>
              <a:rPr lang="sv-SE" sz="2400" dirty="0"/>
              <a:t> ”Plagiat är när man utger sig för att ha gjort ett arbete själv som någon annan har producerat. Det innebär att man skriver av en text utan att ange källan. Det är även när man använder texter mer eller mindre ordagrant utan att använda sig av citattecken. För att undvika att bli misstänkt för plagiat ska du alltid ange källan till den text som du använder dig av samt att sätta ut citattecken när du ordagrant återger från en annan text. Den text som du skriver får inte ligga för nära originalet, du ska alltid använda dina egna ord i det material som du skriver.”</a:t>
            </a:r>
          </a:p>
          <a:p>
            <a:pPr>
              <a:buFont typeface="Arial" panose="020B0604020202020204" pitchFamily="34" charset="0"/>
              <a:buChar char="•"/>
            </a:pPr>
            <a:r>
              <a:rPr lang="sv-SE" sz="2400" dirty="0"/>
              <a:t> ”Självplagiering är när man återanvänder egna tidigare publicerade/inlämnade arbeten. Man ska referera till egna texter på samma sätt som till andra källor.” </a:t>
            </a:r>
            <a:r>
              <a:rPr lang="sv-SE" sz="2400" dirty="0">
                <a:hlinkClick r:id="rId3"/>
              </a:rPr>
              <a:t>https://www.student.liu.se/studenttjanster/lagar-regler-rattigheter/disciplinarenden/fusk?l=sv</a:t>
            </a:r>
            <a:r>
              <a:rPr lang="sv-SE" sz="2400" dirty="0"/>
              <a:t> </a:t>
            </a:r>
          </a:p>
        </p:txBody>
      </p:sp>
    </p:spTree>
    <p:extLst>
      <p:ext uri="{BB962C8B-B14F-4D97-AF65-F5344CB8AC3E}">
        <p14:creationId xmlns:p14="http://schemas.microsoft.com/office/powerpoint/2010/main" val="120461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64EA41-44C3-4A84-BBD2-D8EAA4257C08}"/>
              </a:ext>
            </a:extLst>
          </p:cNvPr>
          <p:cNvSpPr>
            <a:spLocks noGrp="1"/>
          </p:cNvSpPr>
          <p:nvPr>
            <p:ph type="title"/>
          </p:nvPr>
        </p:nvSpPr>
        <p:spPr/>
        <p:txBody>
          <a:bodyPr/>
          <a:lstStyle/>
          <a:p>
            <a:r>
              <a:rPr lang="sv-SE" dirty="0"/>
              <a:t>Exempel på plagiering, fusk och försök att vilseleda:</a:t>
            </a:r>
          </a:p>
        </p:txBody>
      </p:sp>
      <p:sp>
        <p:nvSpPr>
          <p:cNvPr id="3" name="Platshållare för innehåll 2">
            <a:extLst>
              <a:ext uri="{FF2B5EF4-FFF2-40B4-BE49-F238E27FC236}">
                <a16:creationId xmlns:a16="http://schemas.microsoft.com/office/drawing/2014/main" id="{66436C36-8DFD-4E76-8981-BF3D5040AF5E}"/>
              </a:ext>
            </a:extLst>
          </p:cNvPr>
          <p:cNvSpPr>
            <a:spLocks noGrp="1"/>
          </p:cNvSpPr>
          <p:nvPr>
            <p:ph idx="1"/>
          </p:nvPr>
        </p:nvSpPr>
        <p:spPr/>
        <p:txBody>
          <a:bodyPr>
            <a:normAutofit lnSpcReduction="10000"/>
          </a:bodyPr>
          <a:lstStyle/>
          <a:p>
            <a:pPr>
              <a:buFont typeface="Arial" panose="020B0604020202020204" pitchFamily="34" charset="0"/>
              <a:buChar char="•"/>
            </a:pPr>
            <a:r>
              <a:rPr lang="sv-SE" sz="2800" dirty="0"/>
              <a:t> Att bara byta ut vissa ord/flytta om i originaltexten. Även om referens anges så kommer din text bedömas som att den är för lik originaltexten.</a:t>
            </a:r>
          </a:p>
          <a:p>
            <a:pPr>
              <a:buFont typeface="Arial" panose="020B0604020202020204" pitchFamily="34" charset="0"/>
              <a:buChar char="•"/>
            </a:pPr>
            <a:r>
              <a:rPr lang="sv-SE" sz="2800" dirty="0"/>
              <a:t> Att direkt översätta en text från engelska till svenska är också plagiering.</a:t>
            </a:r>
          </a:p>
          <a:p>
            <a:pPr>
              <a:buFont typeface="Arial" panose="020B0604020202020204" pitchFamily="34" charset="0"/>
              <a:buChar char="•"/>
            </a:pPr>
            <a:r>
              <a:rPr lang="sv-SE" sz="2800" dirty="0"/>
              <a:t> Att samarbeta och skriva tentan tillsammans med annan student. Dvs. ni får </a:t>
            </a:r>
            <a:r>
              <a:rPr lang="sv-SE" sz="2800" i="1" dirty="0"/>
              <a:t>diskutera </a:t>
            </a:r>
            <a:r>
              <a:rPr lang="sv-SE" sz="2800" dirty="0"/>
              <a:t>frågorna men </a:t>
            </a:r>
            <a:r>
              <a:rPr lang="sv-SE" sz="2800" u="sng" dirty="0"/>
              <a:t>inte</a:t>
            </a:r>
            <a:r>
              <a:rPr lang="sv-SE" sz="2800" dirty="0"/>
              <a:t> samarbeta.</a:t>
            </a:r>
          </a:p>
          <a:p>
            <a:endParaRPr lang="sv-SE" sz="2800" dirty="0"/>
          </a:p>
          <a:p>
            <a:r>
              <a:rPr lang="sv-SE" sz="2800" dirty="0"/>
              <a:t>Läs mer på </a:t>
            </a:r>
            <a:r>
              <a:rPr lang="sv-SE" sz="2800" dirty="0" err="1"/>
              <a:t>LiU:s</a:t>
            </a:r>
            <a:r>
              <a:rPr lang="sv-SE" sz="2800" dirty="0"/>
              <a:t> sida </a:t>
            </a:r>
            <a:r>
              <a:rPr lang="sv-SE" sz="2800" b="1" dirty="0">
                <a:hlinkClick r:id="rId3"/>
              </a:rPr>
              <a:t>Vad är en disciplinföreteelse?</a:t>
            </a:r>
            <a:endParaRPr lang="sv-SE" sz="2800" b="1" dirty="0"/>
          </a:p>
          <a:p>
            <a:endParaRPr lang="sv-SE" sz="2400" dirty="0"/>
          </a:p>
        </p:txBody>
      </p:sp>
    </p:spTree>
    <p:extLst>
      <p:ext uri="{BB962C8B-B14F-4D97-AF65-F5344CB8AC3E}">
        <p14:creationId xmlns:p14="http://schemas.microsoft.com/office/powerpoint/2010/main" val="252913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 Vad händer vid misstanke om plagiering eller försök till vilseledande?</a:t>
            </a:r>
          </a:p>
        </p:txBody>
      </p:sp>
      <p:sp>
        <p:nvSpPr>
          <p:cNvPr id="3" name="Platshållare för innehåll 2"/>
          <p:cNvSpPr>
            <a:spLocks noGrp="1"/>
          </p:cNvSpPr>
          <p:nvPr>
            <p:ph idx="1"/>
          </p:nvPr>
        </p:nvSpPr>
        <p:spPr/>
        <p:txBody>
          <a:bodyPr>
            <a:normAutofit/>
          </a:bodyPr>
          <a:lstStyle/>
          <a:p>
            <a:r>
              <a:rPr lang="sv-SE" sz="2800" dirty="0"/>
              <a:t>”Plagiering är en allvarlig förseelse mot god akademisk sed och kan i värsta fall resultera i tidsbestämd avstängning från studierna genom beslut av </a:t>
            </a:r>
            <a:r>
              <a:rPr lang="sv-SE" sz="2800" dirty="0" err="1"/>
              <a:t>LiU:s</a:t>
            </a:r>
            <a:r>
              <a:rPr lang="sv-SE" sz="2800" dirty="0"/>
              <a:t> disciplinnämnd. En avstängd student får inte delta vid föreläsningar, laborationer, seminarier, examinationer, handledning, inlämningsuppgifter samt får heller inte tillgång till </a:t>
            </a:r>
            <a:r>
              <a:rPr lang="sv-SE" sz="2800" dirty="0" err="1"/>
              <a:t>LiU:s</a:t>
            </a:r>
            <a:r>
              <a:rPr lang="sv-SE" sz="2800" dirty="0"/>
              <a:t> datasalar. Avstängningen kan också påverka utbetalning av studiemedel.”</a:t>
            </a:r>
          </a:p>
          <a:p>
            <a:r>
              <a:rPr lang="sv-SE" sz="2400" dirty="0"/>
              <a:t/>
            </a:r>
            <a:br>
              <a:rPr lang="sv-SE" sz="2400" dirty="0"/>
            </a:br>
            <a:r>
              <a:rPr lang="sv-SE" sz="2400" dirty="0"/>
              <a:t>Läs mer på </a:t>
            </a:r>
            <a:r>
              <a:rPr lang="sv-SE" sz="2400" dirty="0" err="1"/>
              <a:t>LiU:s</a:t>
            </a:r>
            <a:r>
              <a:rPr lang="sv-SE" sz="2400" dirty="0"/>
              <a:t> sida </a:t>
            </a:r>
            <a:r>
              <a:rPr lang="sv-SE" sz="2400" b="1" dirty="0">
                <a:hlinkClick r:id="rId3"/>
              </a:rPr>
              <a:t>Disciplinära åtgärder</a:t>
            </a:r>
            <a:r>
              <a:rPr lang="sv-SE" sz="2400" dirty="0"/>
              <a:t>.</a:t>
            </a:r>
          </a:p>
        </p:txBody>
      </p:sp>
    </p:spTree>
    <p:extLst>
      <p:ext uri="{BB962C8B-B14F-4D97-AF65-F5344CB8AC3E}">
        <p14:creationId xmlns:p14="http://schemas.microsoft.com/office/powerpoint/2010/main" val="2615819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1EB365-9736-4FAF-9455-08E1E28003F8}"/>
              </a:ext>
            </a:extLst>
          </p:cNvPr>
          <p:cNvSpPr>
            <a:spLocks noGrp="1"/>
          </p:cNvSpPr>
          <p:nvPr>
            <p:ph type="title"/>
          </p:nvPr>
        </p:nvSpPr>
        <p:spPr/>
        <p:txBody>
          <a:bodyPr/>
          <a:lstStyle/>
          <a:p>
            <a:r>
              <a:rPr lang="sv-SE" dirty="0"/>
              <a:t>Resurser på universitetet</a:t>
            </a:r>
          </a:p>
        </p:txBody>
      </p:sp>
      <p:sp>
        <p:nvSpPr>
          <p:cNvPr id="3" name="Platshållare för innehåll 2">
            <a:extLst>
              <a:ext uri="{FF2B5EF4-FFF2-40B4-BE49-F238E27FC236}">
                <a16:creationId xmlns:a16="http://schemas.microsoft.com/office/drawing/2014/main" id="{8129FB05-9F22-4770-A638-463FF6C7408C}"/>
              </a:ext>
            </a:extLst>
          </p:cNvPr>
          <p:cNvSpPr>
            <a:spLocks noGrp="1"/>
          </p:cNvSpPr>
          <p:nvPr>
            <p:ph idx="1"/>
          </p:nvPr>
        </p:nvSpPr>
        <p:spPr/>
        <p:txBody>
          <a:bodyPr>
            <a:normAutofit/>
          </a:bodyPr>
          <a:lstStyle/>
          <a:p>
            <a:pPr>
              <a:buFont typeface="Arial" panose="020B0604020202020204" pitchFamily="34" charset="0"/>
              <a:buChar char="•"/>
            </a:pPr>
            <a:r>
              <a:rPr lang="sv-SE" sz="2600" dirty="0"/>
              <a:t> Studievägledare Jennie Wallin </a:t>
            </a:r>
            <a:r>
              <a:rPr lang="sv-SE" sz="2600" dirty="0" smtClean="0">
                <a:hlinkClick r:id="rId3"/>
              </a:rPr>
              <a:t>jennie.wallin@liu.se</a:t>
            </a:r>
            <a:r>
              <a:rPr lang="sv-SE" sz="2600" dirty="0" smtClean="0"/>
              <a:t> </a:t>
            </a:r>
          </a:p>
          <a:p>
            <a:pPr>
              <a:buFont typeface="Arial" panose="020B0604020202020204" pitchFamily="34" charset="0"/>
              <a:buChar char="•"/>
            </a:pPr>
            <a:r>
              <a:rPr lang="sv-SE" sz="2600" dirty="0" smtClean="0"/>
              <a:t> Koordinatorerna </a:t>
            </a:r>
            <a:r>
              <a:rPr lang="sv-SE" sz="2600" dirty="0"/>
              <a:t>för studenter med funktionsnedsättning: pedagogiskt stöd t.ex. inläst litteratur, anteckningshjälp, förlängd tentamenstid.</a:t>
            </a:r>
            <a:br>
              <a:rPr lang="sv-SE" sz="2600" dirty="0"/>
            </a:br>
            <a:r>
              <a:rPr lang="sv-SE" sz="2600" dirty="0"/>
              <a:t/>
            </a:r>
            <a:br>
              <a:rPr lang="sv-SE" sz="2600" dirty="0"/>
            </a:br>
            <a:r>
              <a:rPr lang="sv-SE" sz="2600" dirty="0"/>
              <a:t>Campus Valla: Åsa Löwgren </a:t>
            </a:r>
            <a:r>
              <a:rPr lang="sv-SE" sz="2600" dirty="0">
                <a:hlinkClick r:id="rId4">
                  <a:extLst>
                    <a:ext uri="{A12FA001-AC4F-418D-AE19-62706E023703}">
                      <ahyp:hlinkClr xmlns:ahyp="http://schemas.microsoft.com/office/drawing/2018/hyperlinkcolor" xmlns="" val="tx"/>
                    </a:ext>
                  </a:extLst>
                </a:hlinkClick>
              </a:rPr>
              <a:t>asa.lowgren@liu.se</a:t>
            </a:r>
            <a:endParaRPr lang="sv-SE" sz="2600" dirty="0"/>
          </a:p>
          <a:p>
            <a:pPr>
              <a:buFont typeface="Arial" panose="020B0604020202020204" pitchFamily="34" charset="0"/>
              <a:buChar char="•"/>
            </a:pPr>
            <a:r>
              <a:rPr lang="sv-SE" sz="2600" dirty="0"/>
              <a:t> Språkverkstaden </a:t>
            </a:r>
            <a:r>
              <a:rPr lang="sv-SE" sz="2600" dirty="0" smtClean="0">
                <a:hlinkClick r:id="rId5"/>
              </a:rPr>
              <a:t>ulrika.axelsson@liu.se</a:t>
            </a:r>
            <a:r>
              <a:rPr lang="sv-SE" sz="2600" dirty="0" smtClean="0"/>
              <a:t> </a:t>
            </a:r>
            <a:endParaRPr lang="sv-SE" sz="2600" dirty="0"/>
          </a:p>
          <a:p>
            <a:pPr>
              <a:buFont typeface="Arial" panose="020B0604020202020204" pitchFamily="34" charset="0"/>
              <a:buChar char="•"/>
            </a:pPr>
            <a:r>
              <a:rPr lang="sv-SE" sz="2600" dirty="0"/>
              <a:t> Biblioteket: böcker, artiklar, boka en bibliotekarie, information om referenssystem, regler kring plagiering och upphovsrätt.</a:t>
            </a:r>
          </a:p>
        </p:txBody>
      </p:sp>
    </p:spTree>
    <p:extLst>
      <p:ext uri="{BB962C8B-B14F-4D97-AF65-F5344CB8AC3E}">
        <p14:creationId xmlns:p14="http://schemas.microsoft.com/office/powerpoint/2010/main" val="2509633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7141029" y="3936870"/>
            <a:ext cx="5050971" cy="3028245"/>
          </a:xfrm>
          <a:prstGeom prst="rect">
            <a:avLst/>
          </a:prstGeom>
        </p:spPr>
      </p:pic>
      <p:sp>
        <p:nvSpPr>
          <p:cNvPr id="2" name="Rubrik 1"/>
          <p:cNvSpPr>
            <a:spLocks noGrp="1"/>
          </p:cNvSpPr>
          <p:nvPr>
            <p:ph type="title"/>
          </p:nvPr>
        </p:nvSpPr>
        <p:spPr/>
        <p:txBody>
          <a:bodyPr/>
          <a:lstStyle/>
          <a:p>
            <a:r>
              <a:rPr lang="sv-SE" dirty="0" smtClean="0"/>
              <a:t>Vad är social- och kulturantropologi?</a:t>
            </a:r>
            <a:endParaRPr lang="sv-SE" dirty="0"/>
          </a:p>
        </p:txBody>
      </p:sp>
      <p:sp>
        <p:nvSpPr>
          <p:cNvPr id="3" name="Platshållare för innehåll 2"/>
          <p:cNvSpPr>
            <a:spLocks noGrp="1"/>
          </p:cNvSpPr>
          <p:nvPr>
            <p:ph idx="1"/>
          </p:nvPr>
        </p:nvSpPr>
        <p:spPr>
          <a:xfrm>
            <a:off x="1024127" y="1763486"/>
            <a:ext cx="9720073" cy="4724400"/>
          </a:xfrm>
        </p:spPr>
        <p:txBody>
          <a:bodyPr>
            <a:normAutofit/>
          </a:bodyPr>
          <a:lstStyle/>
          <a:p>
            <a:r>
              <a:rPr lang="sv-SE" sz="2400" dirty="0" smtClean="0"/>
              <a:t>Social- och kulturantropologi betyder ”läran om människan som social/kulturell varelse” och fokuserar oftast på människors vardagsliv.</a:t>
            </a:r>
          </a:p>
          <a:p>
            <a:endParaRPr lang="sv-SE" sz="2400" dirty="0" smtClean="0"/>
          </a:p>
          <a:p>
            <a:r>
              <a:rPr lang="sv-SE" sz="2400" dirty="0" smtClean="0"/>
              <a:t>Social- och kulturantropologin i Sverige är systerämnen till etnologi, socialpsykologi och sociologi, men antropologin delar också gärna teori och metod med genusvetare, statsvetare, religionsvetare, historiker och kognitionsvetare.</a:t>
            </a:r>
          </a:p>
          <a:p>
            <a:endParaRPr lang="sv-SE" sz="2400" dirty="0" smtClean="0"/>
          </a:p>
          <a:p>
            <a:r>
              <a:rPr lang="sv-SE" sz="2400" dirty="0" smtClean="0"/>
              <a:t>I Sverige finns kultur- och socialantropologer, </a:t>
            </a:r>
            <a:br>
              <a:rPr lang="sv-SE" sz="2400" dirty="0" smtClean="0"/>
            </a:br>
            <a:r>
              <a:rPr lang="sv-SE" sz="2400" dirty="0" smtClean="0"/>
              <a:t>och ämnet kultur/socialantropologi finns på </a:t>
            </a:r>
            <a:br>
              <a:rPr lang="sv-SE" sz="2400" dirty="0" smtClean="0"/>
            </a:br>
            <a:r>
              <a:rPr lang="sv-SE" sz="2400" dirty="0" smtClean="0"/>
              <a:t>UU, SU, GU, LU och LiU.</a:t>
            </a:r>
          </a:p>
          <a:p>
            <a:endParaRPr lang="sv-SE" dirty="0"/>
          </a:p>
        </p:txBody>
      </p:sp>
    </p:spTree>
    <p:extLst>
      <p:ext uri="{BB962C8B-B14F-4D97-AF65-F5344CB8AC3E}">
        <p14:creationId xmlns:p14="http://schemas.microsoft.com/office/powerpoint/2010/main" val="1150924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utmärker en antropolog?</a:t>
            </a:r>
            <a:endParaRPr lang="sv-SE" dirty="0"/>
          </a:p>
        </p:txBody>
      </p:sp>
      <p:sp>
        <p:nvSpPr>
          <p:cNvPr id="3" name="Platshållare för innehåll 2"/>
          <p:cNvSpPr>
            <a:spLocks noGrp="1"/>
          </p:cNvSpPr>
          <p:nvPr>
            <p:ph idx="1"/>
          </p:nvPr>
        </p:nvSpPr>
        <p:spPr/>
        <p:txBody>
          <a:bodyPr/>
          <a:lstStyle/>
          <a:p>
            <a:pPr>
              <a:buFont typeface="Wingdings" panose="05000000000000000000" pitchFamily="2" charset="2"/>
              <a:buChar char="§"/>
            </a:pPr>
            <a:r>
              <a:rPr lang="sv-SE" dirty="0" smtClean="0"/>
              <a:t>Användningen av etnografi (man ”skriver om grupper av människor”) innefattar både datainsamling och analysen av olika aspekter av människors sociala liv samt det färdiga verket. Dvs. man utför etnografiskt arbete och skriver en etnografi. </a:t>
            </a:r>
          </a:p>
          <a:p>
            <a:pPr>
              <a:buFont typeface="Wingdings" panose="05000000000000000000" pitchFamily="2" charset="2"/>
              <a:buChar char="§"/>
            </a:pPr>
            <a:r>
              <a:rPr lang="sv-SE" dirty="0" smtClean="0"/>
              <a:t>Fältarbete – betydelsen av att vara där (länge eller kortvarigt).</a:t>
            </a:r>
          </a:p>
          <a:p>
            <a:pPr>
              <a:buFont typeface="Wingdings" panose="05000000000000000000" pitchFamily="2" charset="2"/>
              <a:buChar char="§"/>
            </a:pPr>
            <a:r>
              <a:rPr lang="sv-SE" dirty="0" smtClean="0"/>
              <a:t>Deltagande och/eller observation som metod.</a:t>
            </a:r>
          </a:p>
          <a:p>
            <a:pPr>
              <a:buFont typeface="Wingdings" panose="05000000000000000000" pitchFamily="2" charset="2"/>
              <a:buChar char="§"/>
            </a:pPr>
            <a:r>
              <a:rPr lang="sv-SE" dirty="0" smtClean="0"/>
              <a:t>Holistisk ansats – att studera det stora genom det lilla.</a:t>
            </a:r>
          </a:p>
          <a:p>
            <a:pPr>
              <a:buFont typeface="Wingdings" panose="05000000000000000000" pitchFamily="2" charset="2"/>
              <a:buChar char="§"/>
            </a:pPr>
            <a:r>
              <a:rPr lang="sv-SE" dirty="0" smtClean="0"/>
              <a:t>Kulturrelativism vs. etnocentrism – och problem och möjligheter med dessa.</a:t>
            </a:r>
          </a:p>
          <a:p>
            <a:pPr>
              <a:buFont typeface="Wingdings" panose="05000000000000000000" pitchFamily="2" charset="2"/>
              <a:buChar char="§"/>
            </a:pPr>
            <a:r>
              <a:rPr lang="sv-SE" dirty="0" smtClean="0"/>
              <a:t>Tidigare fokus på småskaliga samhällen utanför Europa – nu är hela världen vårt fält.</a:t>
            </a:r>
          </a:p>
          <a:p>
            <a:endParaRPr lang="sv-SE" dirty="0"/>
          </a:p>
        </p:txBody>
      </p:sp>
    </p:spTree>
    <p:extLst>
      <p:ext uri="{BB962C8B-B14F-4D97-AF65-F5344CB8AC3E}">
        <p14:creationId xmlns:p14="http://schemas.microsoft.com/office/powerpoint/2010/main" val="4144172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arbetar en antropolog med?</a:t>
            </a:r>
            <a:endParaRPr lang="sv-SE" dirty="0"/>
          </a:p>
        </p:txBody>
      </p:sp>
      <p:sp>
        <p:nvSpPr>
          <p:cNvPr id="3" name="Platshållare för innehåll 2"/>
          <p:cNvSpPr>
            <a:spLocks noGrp="1"/>
          </p:cNvSpPr>
          <p:nvPr>
            <p:ph idx="1"/>
          </p:nvPr>
        </p:nvSpPr>
        <p:spPr/>
        <p:txBody>
          <a:bodyPr/>
          <a:lstStyle/>
          <a:p>
            <a:r>
              <a:rPr lang="sv-SE" dirty="0" smtClean="0"/>
              <a:t>I Sverige arbetar antropologer inom en rad olika fält: undervisning, forskning, utredningsarbete, integration, konsumtion, media, journalistik, museivärlden, etc.</a:t>
            </a:r>
          </a:p>
          <a:p>
            <a:r>
              <a:rPr lang="sv-SE" dirty="0" smtClean="0"/>
              <a:t>Antropologer har goda kunskaper om människors vardagsliv, t ex vanor, traditioner, sociala organisationsformer, trosuppfattningar, genusordningar och försörjningssätt och hur olika samhällen fungerar och förändras.</a:t>
            </a:r>
          </a:p>
          <a:p>
            <a:r>
              <a:rPr lang="sv-SE" dirty="0" smtClean="0"/>
              <a:t>Denna kunskap är mycket värdefull för att förstå människors beteende och sociala relationer i dagens samhällen.</a:t>
            </a:r>
            <a:endParaRPr lang="sv-SE" dirty="0"/>
          </a:p>
        </p:txBody>
      </p:sp>
    </p:spTree>
    <p:extLst>
      <p:ext uri="{BB962C8B-B14F-4D97-AF65-F5344CB8AC3E}">
        <p14:creationId xmlns:p14="http://schemas.microsoft.com/office/powerpoint/2010/main" val="310002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har ”</a:t>
            </a:r>
            <a:r>
              <a:rPr lang="sv-SE" dirty="0" err="1" smtClean="0"/>
              <a:t>bones</a:t>
            </a:r>
            <a:r>
              <a:rPr lang="sv-SE" dirty="0" smtClean="0"/>
              <a:t>” och ”Indiana Jones” </a:t>
            </a:r>
            <a:br>
              <a:rPr lang="sv-SE" dirty="0" smtClean="0"/>
            </a:br>
            <a:r>
              <a:rPr lang="sv-SE" dirty="0" smtClean="0"/>
              <a:t>med antropologin att göra?</a:t>
            </a:r>
            <a:endParaRPr lang="sv-SE" dirty="0"/>
          </a:p>
        </p:txBody>
      </p:sp>
      <p:sp>
        <p:nvSpPr>
          <p:cNvPr id="3" name="Platshållare för innehåll 2"/>
          <p:cNvSpPr>
            <a:spLocks noGrp="1"/>
          </p:cNvSpPr>
          <p:nvPr>
            <p:ph idx="1"/>
          </p:nvPr>
        </p:nvSpPr>
        <p:spPr>
          <a:xfrm>
            <a:off x="1024128" y="2286000"/>
            <a:ext cx="7514391" cy="4023360"/>
          </a:xfrm>
        </p:spPr>
        <p:txBody>
          <a:bodyPr>
            <a:normAutofit lnSpcReduction="10000"/>
          </a:bodyPr>
          <a:lstStyle/>
          <a:p>
            <a:pPr marL="45720" indent="0">
              <a:buNone/>
            </a:pPr>
            <a:r>
              <a:rPr lang="sv-SE" dirty="0" smtClean="0"/>
              <a:t>Om man utomlands presenterar sig som ”antropolog” kan man ofta få frågan om det är intressant att jobba med ”ben” – vad menas med det</a:t>
            </a:r>
            <a:r>
              <a:rPr lang="sv-SE" dirty="0"/>
              <a:t>? </a:t>
            </a:r>
            <a:endParaRPr lang="sv-SE" dirty="0" smtClean="0"/>
          </a:p>
          <a:p>
            <a:pPr marL="45720" indent="0">
              <a:buNone/>
            </a:pPr>
            <a:r>
              <a:rPr lang="sv-SE" dirty="0" smtClean="0"/>
              <a:t>Den </a:t>
            </a:r>
            <a:r>
              <a:rPr lang="sv-SE" dirty="0"/>
              <a:t>amerikanska antropologin delas in i fyra olika delområden</a:t>
            </a:r>
            <a:r>
              <a:rPr lang="sv-SE" dirty="0" smtClean="0"/>
              <a:t>: 1</a:t>
            </a:r>
            <a:r>
              <a:rPr lang="sv-SE" dirty="0"/>
              <a:t>) </a:t>
            </a:r>
            <a:r>
              <a:rPr lang="sv-SE" dirty="0" smtClean="0"/>
              <a:t>social- </a:t>
            </a:r>
            <a:r>
              <a:rPr lang="sv-SE" dirty="0"/>
              <a:t>och </a:t>
            </a:r>
            <a:r>
              <a:rPr lang="sv-SE" dirty="0" smtClean="0"/>
              <a:t>kulturantropologi, 2</a:t>
            </a:r>
            <a:r>
              <a:rPr lang="sv-SE" dirty="0"/>
              <a:t>) </a:t>
            </a:r>
            <a:r>
              <a:rPr lang="sv-SE" dirty="0" smtClean="0"/>
              <a:t>arkeologi, 3</a:t>
            </a:r>
            <a:r>
              <a:rPr lang="sv-SE" dirty="0"/>
              <a:t>) </a:t>
            </a:r>
            <a:r>
              <a:rPr lang="sv-SE" dirty="0" smtClean="0"/>
              <a:t>biologisk </a:t>
            </a:r>
            <a:r>
              <a:rPr lang="sv-SE" dirty="0"/>
              <a:t>antropologi </a:t>
            </a:r>
            <a:r>
              <a:rPr lang="sv-SE" dirty="0" smtClean="0"/>
              <a:t>och 4</a:t>
            </a:r>
            <a:r>
              <a:rPr lang="sv-SE" dirty="0"/>
              <a:t>) </a:t>
            </a:r>
            <a:r>
              <a:rPr lang="sv-SE" dirty="0" smtClean="0"/>
              <a:t>lingvistisk antropologi.</a:t>
            </a:r>
            <a:endParaRPr lang="sv-SE" dirty="0"/>
          </a:p>
          <a:p>
            <a:r>
              <a:rPr lang="sv-SE" dirty="0" smtClean="0"/>
              <a:t>”Antropologer” </a:t>
            </a:r>
            <a:r>
              <a:rPr lang="sv-SE" dirty="0"/>
              <a:t>i andra delar av världen kan </a:t>
            </a:r>
            <a:r>
              <a:rPr lang="sv-SE" dirty="0" smtClean="0"/>
              <a:t>alltså arbeta </a:t>
            </a:r>
            <a:r>
              <a:rPr lang="sv-SE" dirty="0"/>
              <a:t>inom andra </a:t>
            </a:r>
            <a:r>
              <a:rPr lang="sv-SE" dirty="0" smtClean="0"/>
              <a:t>fält än det sociokulturella fältet, </a:t>
            </a:r>
            <a:r>
              <a:rPr lang="sv-SE" dirty="0"/>
              <a:t>t ex </a:t>
            </a:r>
            <a:r>
              <a:rPr lang="sv-SE" dirty="0" smtClean="0"/>
              <a:t>inom arkeologi</a:t>
            </a:r>
            <a:r>
              <a:rPr lang="sv-SE" dirty="0"/>
              <a:t>, språkvetenskap, </a:t>
            </a:r>
            <a:r>
              <a:rPr lang="sv-SE" dirty="0" smtClean="0"/>
              <a:t>rättsmedicin, </a:t>
            </a:r>
            <a:r>
              <a:rPr lang="sv-SE" dirty="0" err="1" smtClean="0"/>
              <a:t>NGOer</a:t>
            </a:r>
            <a:r>
              <a:rPr lang="sv-SE" dirty="0" smtClean="0"/>
              <a:t> </a:t>
            </a:r>
            <a:r>
              <a:rPr lang="sv-SE" dirty="0"/>
              <a:t>och inom </a:t>
            </a:r>
            <a:r>
              <a:rPr lang="sv-SE" dirty="0" smtClean="0"/>
              <a:t>företagsvärlden.</a:t>
            </a:r>
            <a:endParaRPr lang="sv-SE" dirty="0"/>
          </a:p>
          <a:p>
            <a:r>
              <a:rPr lang="sv-SE" dirty="0" smtClean="0"/>
              <a:t>Amerikanska böcker och TV-serier om rättsantropologers arbete har fått starkt genomslag på senare år och bidrar till människors förväntningar på yrket.</a:t>
            </a:r>
          </a:p>
          <a:p>
            <a:endParaRPr lang="sv-SE" dirty="0"/>
          </a:p>
        </p:txBody>
      </p:sp>
      <p:pic>
        <p:nvPicPr>
          <p:cNvPr id="2050" name="Picture 2" descr="Bones-s5-dv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5867" y="585216"/>
            <a:ext cx="238125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p:cNvPicPr>
            <a:picLocks noChangeAspect="1"/>
          </p:cNvPicPr>
          <p:nvPr/>
        </p:nvPicPr>
        <p:blipFill>
          <a:blip r:embed="rId4"/>
          <a:stretch>
            <a:fillRect/>
          </a:stretch>
        </p:blipFill>
        <p:spPr>
          <a:xfrm>
            <a:off x="9602294" y="3680128"/>
            <a:ext cx="1888395" cy="2877554"/>
          </a:xfrm>
          <a:prstGeom prst="rect">
            <a:avLst/>
          </a:prstGeom>
        </p:spPr>
      </p:pic>
    </p:spTree>
    <p:extLst>
      <p:ext uri="{BB962C8B-B14F-4D97-AF65-F5344CB8AC3E}">
        <p14:creationId xmlns:p14="http://schemas.microsoft.com/office/powerpoint/2010/main" val="3108028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Forensisk antropologi </a:t>
            </a:r>
            <a:endParaRPr lang="sv-SE" dirty="0"/>
          </a:p>
        </p:txBody>
      </p:sp>
      <p:pic>
        <p:nvPicPr>
          <p:cNvPr id="4" name="Platshållare för innehåll 3"/>
          <p:cNvPicPr>
            <a:picLocks noGrp="1" noChangeAspect="1"/>
          </p:cNvPicPr>
          <p:nvPr>
            <p:ph idx="1"/>
          </p:nvPr>
        </p:nvPicPr>
        <p:blipFill>
          <a:blip r:embed="rId3"/>
          <a:stretch>
            <a:fillRect/>
          </a:stretch>
        </p:blipFill>
        <p:spPr>
          <a:xfrm>
            <a:off x="1024128" y="2208728"/>
            <a:ext cx="5157731" cy="3535250"/>
          </a:xfrm>
          <a:prstGeom prst="rect">
            <a:avLst/>
          </a:prstGeom>
        </p:spPr>
      </p:pic>
      <p:pic>
        <p:nvPicPr>
          <p:cNvPr id="5" name="Bildobjekt 4"/>
          <p:cNvPicPr>
            <a:picLocks noChangeAspect="1"/>
          </p:cNvPicPr>
          <p:nvPr/>
        </p:nvPicPr>
        <p:blipFill>
          <a:blip r:embed="rId4"/>
          <a:stretch>
            <a:fillRect/>
          </a:stretch>
        </p:blipFill>
        <p:spPr>
          <a:xfrm>
            <a:off x="6355914" y="2208729"/>
            <a:ext cx="4913100" cy="3535250"/>
          </a:xfrm>
          <a:prstGeom prst="rect">
            <a:avLst/>
          </a:prstGeom>
        </p:spPr>
      </p:pic>
    </p:spTree>
    <p:extLst>
      <p:ext uri="{BB962C8B-B14F-4D97-AF65-F5344CB8AC3E}">
        <p14:creationId xmlns:p14="http://schemas.microsoft.com/office/powerpoint/2010/main" val="3758040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3D6717-7DF7-4A5E-BA0C-3AC8F5725F1A}"/>
              </a:ext>
            </a:extLst>
          </p:cNvPr>
          <p:cNvSpPr>
            <a:spLocks noGrp="1"/>
          </p:cNvSpPr>
          <p:nvPr>
            <p:ph type="title"/>
          </p:nvPr>
        </p:nvSpPr>
        <p:spPr/>
        <p:txBody>
          <a:bodyPr/>
          <a:lstStyle/>
          <a:p>
            <a:r>
              <a:rPr lang="sv-SE" dirty="0"/>
              <a:t>Vi som arbetar med </a:t>
            </a:r>
            <a:r>
              <a:rPr lang="sv-SE" dirty="0" smtClean="0"/>
              <a:t>kursen</a:t>
            </a:r>
            <a:endParaRPr lang="sv-SE" dirty="0"/>
          </a:p>
        </p:txBody>
      </p:sp>
      <p:sp>
        <p:nvSpPr>
          <p:cNvPr id="3" name="Platshållare för innehåll 2">
            <a:extLst>
              <a:ext uri="{FF2B5EF4-FFF2-40B4-BE49-F238E27FC236}">
                <a16:creationId xmlns:a16="http://schemas.microsoft.com/office/drawing/2014/main" id="{F7A22C19-C9DA-4D67-A1C0-D3FFBDA8936D}"/>
              </a:ext>
            </a:extLst>
          </p:cNvPr>
          <p:cNvSpPr>
            <a:spLocks noGrp="1"/>
          </p:cNvSpPr>
          <p:nvPr>
            <p:ph idx="1"/>
          </p:nvPr>
        </p:nvSpPr>
        <p:spPr/>
        <p:txBody>
          <a:bodyPr/>
          <a:lstStyle/>
          <a:p>
            <a:pPr marL="0" indent="0">
              <a:buNone/>
            </a:pPr>
            <a:r>
              <a:rPr lang="sv-SE" b="1" dirty="0"/>
              <a:t>Kursens lärare:</a:t>
            </a:r>
          </a:p>
          <a:p>
            <a:pPr marL="0" indent="0">
              <a:buNone/>
            </a:pPr>
            <a:r>
              <a:rPr lang="sv-SE" dirty="0"/>
              <a:t>Jenny Gleisner – biträdande universitetslektor, fil.dr. Tema teknik och social förändring. </a:t>
            </a:r>
          </a:p>
          <a:p>
            <a:pPr marL="0" indent="0">
              <a:buNone/>
            </a:pPr>
            <a:r>
              <a:rPr lang="sv-SE" dirty="0"/>
              <a:t>Corinna Kruse – docent i socialantropologi, universitetslektor på Tema teknik och social förändring.</a:t>
            </a:r>
          </a:p>
          <a:p>
            <a:endParaRPr lang="sv-SE" dirty="0"/>
          </a:p>
          <a:p>
            <a:r>
              <a:rPr lang="sv-SE" b="1" dirty="0"/>
              <a:t>Kursadministratör</a:t>
            </a:r>
            <a:r>
              <a:rPr lang="sv-SE" dirty="0"/>
              <a:t>: Kristina Hellman</a:t>
            </a:r>
          </a:p>
          <a:p>
            <a:r>
              <a:rPr lang="sv-SE" b="1" dirty="0"/>
              <a:t>Ämnesansvarig</a:t>
            </a:r>
            <a:r>
              <a:rPr lang="sv-SE" dirty="0"/>
              <a:t>: Åsa Nilsson Dahlström fil.dr. Socialantropologi</a:t>
            </a:r>
          </a:p>
        </p:txBody>
      </p:sp>
    </p:spTree>
    <p:extLst>
      <p:ext uri="{BB962C8B-B14F-4D97-AF65-F5344CB8AC3E}">
        <p14:creationId xmlns:p14="http://schemas.microsoft.com/office/powerpoint/2010/main" val="4152350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Antropologi i praktiken</a:t>
            </a:r>
            <a:endParaRPr lang="sv-SE" dirty="0"/>
          </a:p>
        </p:txBody>
      </p:sp>
      <p:sp>
        <p:nvSpPr>
          <p:cNvPr id="3" name="Platshållare för innehåll 2"/>
          <p:cNvSpPr>
            <a:spLocks noGrp="1"/>
          </p:cNvSpPr>
          <p:nvPr>
            <p:ph idx="1"/>
          </p:nvPr>
        </p:nvSpPr>
        <p:spPr/>
        <p:txBody>
          <a:bodyPr/>
          <a:lstStyle/>
          <a:p>
            <a:r>
              <a:rPr lang="sv-SE" dirty="0" smtClean="0"/>
              <a:t>Den akademiska antropologin utgår ofta från forskarnas egna intressen (men kan ändå vara till nytta för samhället).</a:t>
            </a:r>
          </a:p>
          <a:p>
            <a:r>
              <a:rPr lang="sv-SE" dirty="0" smtClean="0"/>
              <a:t>Den tillämpade antropologin utgår istället ofta från samhällets behov (men kan ändå vara till nytta för forskningen).</a:t>
            </a:r>
          </a:p>
          <a:p>
            <a:r>
              <a:rPr lang="sv-SE" dirty="0" smtClean="0"/>
              <a:t>Att ägna sig åt ”uppdragsforskning” kan vara kontroversiellt, för hur kan man lita på att forskaren är objektiv?</a:t>
            </a:r>
          </a:p>
          <a:p>
            <a:r>
              <a:rPr lang="sv-SE" dirty="0" smtClean="0"/>
              <a:t>Trots det behövs antropologer och antropologi för att lösa olika samhällsproblem.</a:t>
            </a:r>
          </a:p>
          <a:p>
            <a:endParaRPr lang="sv-SE" dirty="0"/>
          </a:p>
        </p:txBody>
      </p:sp>
    </p:spTree>
    <p:extLst>
      <p:ext uri="{BB962C8B-B14F-4D97-AF65-F5344CB8AC3E}">
        <p14:creationId xmlns:p14="http://schemas.microsoft.com/office/powerpoint/2010/main" val="3332843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DEn tillämpade antropologin</a:t>
            </a:r>
            <a:endParaRPr lang="sv-SE" dirty="0"/>
          </a:p>
        </p:txBody>
      </p:sp>
      <p:sp>
        <p:nvSpPr>
          <p:cNvPr id="3" name="Platshållare för innehåll 2"/>
          <p:cNvSpPr>
            <a:spLocks noGrp="1"/>
          </p:cNvSpPr>
          <p:nvPr>
            <p:ph idx="1"/>
          </p:nvPr>
        </p:nvSpPr>
        <p:spPr/>
        <p:txBody>
          <a:bodyPr/>
          <a:lstStyle/>
          <a:p>
            <a:r>
              <a:rPr lang="sv-SE" dirty="0" smtClean="0"/>
              <a:t>Antropologin kallas för ”tillämpad” när kunskapen används i praktiska sammanhang för att lösa olika typer av samhällsproblem (och inte bara i akademin).</a:t>
            </a:r>
          </a:p>
          <a:p>
            <a:r>
              <a:rPr lang="sv-SE" dirty="0" smtClean="0"/>
              <a:t>I Sverige är den tillämpade antropologin fortfarande ganska ovanlig, medan många antropologer utomlands arbetar tillämpat.</a:t>
            </a:r>
          </a:p>
          <a:p>
            <a:endParaRPr lang="sv-SE" dirty="0"/>
          </a:p>
        </p:txBody>
      </p:sp>
      <p:pic>
        <p:nvPicPr>
          <p:cNvPr id="4" name="Bildobjekt 3"/>
          <p:cNvPicPr>
            <a:picLocks noChangeAspect="1"/>
          </p:cNvPicPr>
          <p:nvPr/>
        </p:nvPicPr>
        <p:blipFill>
          <a:blip r:embed="rId3"/>
          <a:stretch>
            <a:fillRect/>
          </a:stretch>
        </p:blipFill>
        <p:spPr>
          <a:xfrm>
            <a:off x="1333220" y="3998477"/>
            <a:ext cx="3048000" cy="2009775"/>
          </a:xfrm>
          <a:prstGeom prst="rect">
            <a:avLst/>
          </a:prstGeom>
        </p:spPr>
      </p:pic>
      <p:pic>
        <p:nvPicPr>
          <p:cNvPr id="5" name="Bildobjekt 4"/>
          <p:cNvPicPr>
            <a:picLocks noChangeAspect="1"/>
          </p:cNvPicPr>
          <p:nvPr/>
        </p:nvPicPr>
        <p:blipFill>
          <a:blip r:embed="rId4"/>
          <a:stretch>
            <a:fillRect/>
          </a:stretch>
        </p:blipFill>
        <p:spPr>
          <a:xfrm>
            <a:off x="6053070" y="3998477"/>
            <a:ext cx="3322750" cy="2009775"/>
          </a:xfrm>
          <a:prstGeom prst="rect">
            <a:avLst/>
          </a:prstGeom>
        </p:spPr>
      </p:pic>
    </p:spTree>
    <p:extLst>
      <p:ext uri="{BB962C8B-B14F-4D97-AF65-F5344CB8AC3E}">
        <p14:creationId xmlns:p14="http://schemas.microsoft.com/office/powerpoint/2010/main" val="1767347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Utmaningar för antropologin - då och nu</a:t>
            </a:r>
            <a:endParaRPr lang="sv-SE" dirty="0"/>
          </a:p>
        </p:txBody>
      </p:sp>
      <p:sp>
        <p:nvSpPr>
          <p:cNvPr id="3" name="Platshållare för innehåll 2"/>
          <p:cNvSpPr>
            <a:spLocks noGrp="1"/>
          </p:cNvSpPr>
          <p:nvPr>
            <p:ph idx="1"/>
          </p:nvPr>
        </p:nvSpPr>
        <p:spPr/>
        <p:txBody>
          <a:bodyPr>
            <a:normAutofit/>
          </a:bodyPr>
          <a:lstStyle/>
          <a:p>
            <a:pPr>
              <a:buFont typeface="Wingdings" panose="05000000000000000000" pitchFamily="2" charset="2"/>
              <a:buChar char="§"/>
            </a:pPr>
            <a:r>
              <a:rPr lang="sv-SE" sz="2400" dirty="0" smtClean="0"/>
              <a:t>I vems tjänst är antropologerna? </a:t>
            </a:r>
          </a:p>
          <a:p>
            <a:pPr>
              <a:buFont typeface="Wingdings" panose="05000000000000000000" pitchFamily="2" charset="2"/>
              <a:buChar char="§"/>
            </a:pPr>
            <a:r>
              <a:rPr lang="sv-SE" sz="2400" dirty="0"/>
              <a:t>Vilka misstag har tidigare antropologer gjort – och hur kan vi undvika att upprepa dem? </a:t>
            </a:r>
          </a:p>
          <a:p>
            <a:pPr>
              <a:buFont typeface="Wingdings" panose="05000000000000000000" pitchFamily="2" charset="2"/>
              <a:buChar char="§"/>
            </a:pPr>
            <a:r>
              <a:rPr lang="sv-SE" sz="2400" dirty="0" smtClean="0"/>
              <a:t>Vilka etiska överväganden behöver antropologer göra?</a:t>
            </a:r>
          </a:p>
          <a:p>
            <a:pPr>
              <a:buFont typeface="Wingdings" panose="05000000000000000000" pitchFamily="2" charset="2"/>
              <a:buChar char="§"/>
            </a:pPr>
            <a:r>
              <a:rPr lang="sv-SE" sz="2400" dirty="0" smtClean="0"/>
              <a:t>Hur kan antropologin användas i samhällets tjänst?</a:t>
            </a:r>
          </a:p>
          <a:p>
            <a:pPr>
              <a:buFont typeface="Wingdings" panose="05000000000000000000" pitchFamily="2" charset="2"/>
              <a:buChar char="§"/>
            </a:pPr>
            <a:r>
              <a:rPr lang="sv-SE" sz="2400" dirty="0" smtClean="0"/>
              <a:t>Hur bör därför framtidens akademiska utbildning i antropologi se ut? </a:t>
            </a:r>
          </a:p>
        </p:txBody>
      </p:sp>
    </p:spTree>
    <p:extLst>
      <p:ext uri="{BB962C8B-B14F-4D97-AF65-F5344CB8AC3E}">
        <p14:creationId xmlns:p14="http://schemas.microsoft.com/office/powerpoint/2010/main" val="946735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Antropologen och journalisten</a:t>
            </a:r>
            <a:endParaRPr lang="sv-SE" dirty="0"/>
          </a:p>
        </p:txBody>
      </p:sp>
      <p:sp>
        <p:nvSpPr>
          <p:cNvPr id="6" name="Platshållare för text 5"/>
          <p:cNvSpPr>
            <a:spLocks noGrp="1"/>
          </p:cNvSpPr>
          <p:nvPr>
            <p:ph type="body" idx="1"/>
          </p:nvPr>
        </p:nvSpPr>
        <p:spPr/>
        <p:txBody>
          <a:bodyPr/>
          <a:lstStyle/>
          <a:p>
            <a:endParaRPr lang="sv-SE"/>
          </a:p>
        </p:txBody>
      </p:sp>
    </p:spTree>
    <p:extLst>
      <p:ext uri="{BB962C8B-B14F-4D97-AF65-F5344CB8AC3E}">
        <p14:creationId xmlns:p14="http://schemas.microsoft.com/office/powerpoint/2010/main" val="4246112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Antropologi och journalistik</a:t>
            </a:r>
            <a:endParaRPr lang="sv-SE" dirty="0"/>
          </a:p>
        </p:txBody>
      </p:sp>
      <p:sp>
        <p:nvSpPr>
          <p:cNvPr id="3" name="Platshållare för innehåll 2"/>
          <p:cNvSpPr>
            <a:spLocks noGrp="1"/>
          </p:cNvSpPr>
          <p:nvPr>
            <p:ph idx="1"/>
          </p:nvPr>
        </p:nvSpPr>
        <p:spPr/>
        <p:txBody>
          <a:bodyPr/>
          <a:lstStyle/>
          <a:p>
            <a:pPr>
              <a:buFont typeface="Arial" panose="020B0604020202020204" pitchFamily="34" charset="0"/>
              <a:buChar char="•"/>
            </a:pPr>
            <a:r>
              <a:rPr lang="sv-SE" dirty="0" smtClean="0"/>
              <a:t> </a:t>
            </a:r>
            <a:r>
              <a:rPr lang="sv-SE" sz="4800" dirty="0" smtClean="0"/>
              <a:t>Vems perspektiv/”sida”/intressen? </a:t>
            </a:r>
          </a:p>
          <a:p>
            <a:pPr>
              <a:buFont typeface="Arial" panose="020B0604020202020204" pitchFamily="34" charset="0"/>
              <a:buChar char="•"/>
            </a:pPr>
            <a:r>
              <a:rPr lang="sv-SE" sz="4800" dirty="0" smtClean="0"/>
              <a:t>Yrkesetik </a:t>
            </a:r>
          </a:p>
          <a:p>
            <a:pPr>
              <a:buFont typeface="Arial" panose="020B0604020202020204" pitchFamily="34" charset="0"/>
              <a:buChar char="•"/>
            </a:pPr>
            <a:r>
              <a:rPr lang="sv-SE" sz="4800" dirty="0" smtClean="0"/>
              <a:t>Skrivande </a:t>
            </a:r>
          </a:p>
          <a:p>
            <a:pPr>
              <a:buFont typeface="Arial" panose="020B0604020202020204" pitchFamily="34" charset="0"/>
              <a:buChar char="•"/>
            </a:pPr>
            <a:r>
              <a:rPr lang="sv-SE" sz="4800" dirty="0" smtClean="0"/>
              <a:t>Tid </a:t>
            </a:r>
          </a:p>
          <a:p>
            <a:pPr>
              <a:buFont typeface="Arial" panose="020B0604020202020204" pitchFamily="34" charset="0"/>
              <a:buChar char="•"/>
            </a:pPr>
            <a:endParaRPr lang="sv-SE" dirty="0"/>
          </a:p>
        </p:txBody>
      </p:sp>
    </p:spTree>
    <p:extLst>
      <p:ext uri="{BB962C8B-B14F-4D97-AF65-F5344CB8AC3E}">
        <p14:creationId xmlns:p14="http://schemas.microsoft.com/office/powerpoint/2010/main" val="1580308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Vems sida är vi på? </a:t>
            </a:r>
            <a:endParaRPr lang="sv-SE" dirty="0"/>
          </a:p>
        </p:txBody>
      </p:sp>
      <p:sp>
        <p:nvSpPr>
          <p:cNvPr id="3" name="Platshållare för innehåll 2"/>
          <p:cNvSpPr>
            <a:spLocks noGrp="1"/>
          </p:cNvSpPr>
          <p:nvPr>
            <p:ph idx="1"/>
          </p:nvPr>
        </p:nvSpPr>
        <p:spPr/>
        <p:txBody>
          <a:bodyPr>
            <a:normAutofit/>
          </a:bodyPr>
          <a:lstStyle/>
          <a:p>
            <a:r>
              <a:rPr lang="sv-SE" sz="4400" dirty="0" smtClean="0"/>
              <a:t>”the </a:t>
            </a:r>
            <a:r>
              <a:rPr lang="sv-SE" sz="4400" dirty="0" err="1" smtClean="0"/>
              <a:t>native’s</a:t>
            </a:r>
            <a:r>
              <a:rPr lang="sv-SE" sz="4400" dirty="0" smtClean="0"/>
              <a:t> </a:t>
            </a:r>
            <a:r>
              <a:rPr lang="sv-SE" sz="4400" dirty="0" err="1" smtClean="0"/>
              <a:t>point</a:t>
            </a:r>
            <a:r>
              <a:rPr lang="sv-SE" sz="4400" dirty="0" smtClean="0"/>
              <a:t> </a:t>
            </a:r>
            <a:r>
              <a:rPr lang="sv-SE" sz="4400" dirty="0" err="1" smtClean="0"/>
              <a:t>of</a:t>
            </a:r>
            <a:r>
              <a:rPr lang="sv-SE" sz="4400" dirty="0" smtClean="0"/>
              <a:t> </a:t>
            </a:r>
            <a:r>
              <a:rPr lang="sv-SE" sz="4400" dirty="0" err="1" smtClean="0"/>
              <a:t>view</a:t>
            </a:r>
            <a:r>
              <a:rPr lang="sv-SE" sz="4400" dirty="0" smtClean="0"/>
              <a:t>”</a:t>
            </a:r>
          </a:p>
          <a:p>
            <a:endParaRPr lang="sv-SE" sz="4400" dirty="0"/>
          </a:p>
          <a:p>
            <a:r>
              <a:rPr lang="sv-SE" sz="4400" dirty="0" smtClean="0"/>
              <a:t>Hur vet vi att det bara finns en sida?</a:t>
            </a:r>
          </a:p>
          <a:p>
            <a:endParaRPr lang="sv-SE" sz="4400" dirty="0"/>
          </a:p>
          <a:p>
            <a:r>
              <a:rPr lang="sv-SE" sz="4400" dirty="0" smtClean="0"/>
              <a:t>Kan vi tala för andra? </a:t>
            </a:r>
            <a:endParaRPr lang="sv-SE" sz="4400" dirty="0"/>
          </a:p>
        </p:txBody>
      </p:sp>
    </p:spTree>
    <p:extLst>
      <p:ext uri="{BB962C8B-B14F-4D97-AF65-F5344CB8AC3E}">
        <p14:creationId xmlns:p14="http://schemas.microsoft.com/office/powerpoint/2010/main" val="3307093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yrkesetik</a:t>
            </a:r>
            <a:endParaRPr lang="sv-SE" dirty="0"/>
          </a:p>
        </p:txBody>
      </p:sp>
      <p:sp>
        <p:nvSpPr>
          <p:cNvPr id="3" name="Platshållare för innehåll 2"/>
          <p:cNvSpPr>
            <a:spLocks noGrp="1"/>
          </p:cNvSpPr>
          <p:nvPr>
            <p:ph idx="1"/>
          </p:nvPr>
        </p:nvSpPr>
        <p:spPr/>
        <p:txBody>
          <a:bodyPr/>
          <a:lstStyle/>
          <a:p>
            <a:r>
              <a:rPr lang="sv-SE" sz="4400" dirty="0" smtClean="0"/>
              <a:t>Wallraffande och öppenhet</a:t>
            </a:r>
          </a:p>
          <a:p>
            <a:endParaRPr lang="sv-SE" sz="4400" dirty="0" smtClean="0"/>
          </a:p>
          <a:p>
            <a:r>
              <a:rPr lang="sv-SE" sz="4400" dirty="0" smtClean="0"/>
              <a:t>Vetenskapliga och sociala ideal </a:t>
            </a:r>
          </a:p>
          <a:p>
            <a:endParaRPr lang="sv-SE" sz="4400" dirty="0" smtClean="0"/>
          </a:p>
          <a:p>
            <a:r>
              <a:rPr lang="sv-SE" sz="4400" dirty="0" smtClean="0"/>
              <a:t>Ska man påverka? Och på vilket sätt?</a:t>
            </a:r>
          </a:p>
          <a:p>
            <a:endParaRPr lang="sv-SE" dirty="0"/>
          </a:p>
        </p:txBody>
      </p:sp>
    </p:spTree>
    <p:extLst>
      <p:ext uri="{BB962C8B-B14F-4D97-AF65-F5344CB8AC3E}">
        <p14:creationId xmlns:p14="http://schemas.microsoft.com/office/powerpoint/2010/main" val="2263837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skrivande</a:t>
            </a:r>
            <a:endParaRPr lang="sv-SE" dirty="0"/>
          </a:p>
        </p:txBody>
      </p:sp>
      <p:sp>
        <p:nvSpPr>
          <p:cNvPr id="3" name="Platshållare för innehåll 2"/>
          <p:cNvSpPr>
            <a:spLocks noGrp="1"/>
          </p:cNvSpPr>
          <p:nvPr>
            <p:ph idx="1"/>
          </p:nvPr>
        </p:nvSpPr>
        <p:spPr/>
        <p:txBody>
          <a:bodyPr>
            <a:normAutofit/>
          </a:bodyPr>
          <a:lstStyle/>
          <a:p>
            <a:r>
              <a:rPr lang="sv-SE" sz="4000" dirty="0" smtClean="0"/>
              <a:t>För akademin eller för allmänheten? </a:t>
            </a:r>
          </a:p>
          <a:p>
            <a:r>
              <a:rPr lang="sv-SE" sz="4000" dirty="0" smtClean="0"/>
              <a:t>Att bygga teori eller förändra samhället?</a:t>
            </a:r>
          </a:p>
          <a:p>
            <a:r>
              <a:rPr lang="sv-SE" sz="4000" dirty="0" smtClean="0"/>
              <a:t>Avslöja eller förstå? </a:t>
            </a:r>
          </a:p>
          <a:p>
            <a:r>
              <a:rPr lang="sv-SE" sz="4000" dirty="0" smtClean="0"/>
              <a:t>Exotiskt eller vanligt?  </a:t>
            </a:r>
          </a:p>
          <a:p>
            <a:r>
              <a:rPr lang="sv-SE" sz="4000" dirty="0" smtClean="0"/>
              <a:t>”Det är komplicerat.”</a:t>
            </a:r>
            <a:endParaRPr lang="sv-SE" sz="4000" dirty="0"/>
          </a:p>
        </p:txBody>
      </p:sp>
    </p:spTree>
    <p:extLst>
      <p:ext uri="{BB962C8B-B14F-4D97-AF65-F5344CB8AC3E}">
        <p14:creationId xmlns:p14="http://schemas.microsoft.com/office/powerpoint/2010/main" val="2289501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Idag:</a:t>
            </a:r>
          </a:p>
        </p:txBody>
      </p:sp>
      <p:sp>
        <p:nvSpPr>
          <p:cNvPr id="3" name="Platshållare för innehåll 2"/>
          <p:cNvSpPr>
            <a:spLocks noGrp="1"/>
          </p:cNvSpPr>
          <p:nvPr>
            <p:ph idx="1"/>
          </p:nvPr>
        </p:nvSpPr>
        <p:spPr/>
        <p:txBody>
          <a:bodyPr>
            <a:noAutofit/>
          </a:bodyPr>
          <a:lstStyle/>
          <a:p>
            <a:pPr>
              <a:buFont typeface="Arial" panose="020B0604020202020204" pitchFamily="34" charset="0"/>
              <a:buChar char="•"/>
            </a:pPr>
            <a:r>
              <a:rPr lang="sv-SE" sz="2800" dirty="0"/>
              <a:t> Upprop</a:t>
            </a:r>
          </a:p>
          <a:p>
            <a:pPr>
              <a:buFont typeface="Arial" panose="020B0604020202020204" pitchFamily="34" charset="0"/>
              <a:buChar char="•"/>
            </a:pPr>
            <a:r>
              <a:rPr lang="sv-SE" sz="2800" dirty="0"/>
              <a:t> Om kursen: </a:t>
            </a:r>
          </a:p>
          <a:p>
            <a:pPr lvl="3" indent="-342900">
              <a:buFont typeface="Arial" panose="020B0604020202020204" pitchFamily="34" charset="0"/>
              <a:buChar char="•"/>
            </a:pPr>
            <a:r>
              <a:rPr lang="sv-SE" sz="2400" dirty="0"/>
              <a:t>Upplägg</a:t>
            </a:r>
          </a:p>
          <a:p>
            <a:pPr lvl="3" indent="-342900">
              <a:buFont typeface="Arial" panose="020B0604020202020204" pitchFamily="34" charset="0"/>
              <a:buChar char="•"/>
            </a:pPr>
            <a:r>
              <a:rPr lang="sv-SE" sz="2400" dirty="0"/>
              <a:t>Förväntningar</a:t>
            </a:r>
          </a:p>
          <a:p>
            <a:pPr lvl="3" indent="-342900">
              <a:buFont typeface="Arial" panose="020B0604020202020204" pitchFamily="34" charset="0"/>
              <a:buChar char="•"/>
            </a:pPr>
            <a:r>
              <a:rPr lang="sv-SE" sz="2400" dirty="0"/>
              <a:t>Hemtentamen</a:t>
            </a:r>
          </a:p>
          <a:p>
            <a:pPr lvl="3" indent="-342900">
              <a:buFont typeface="Arial" panose="020B0604020202020204" pitchFamily="34" charset="0"/>
              <a:buChar char="•"/>
            </a:pPr>
            <a:r>
              <a:rPr lang="sv-SE" sz="2400" dirty="0" smtClean="0"/>
              <a:t>Reflektionsseminariet</a:t>
            </a:r>
            <a:endParaRPr lang="sv-SE" sz="2400" dirty="0"/>
          </a:p>
          <a:p>
            <a:pPr lvl="1" indent="-342900">
              <a:buFont typeface="Arial" panose="020B0604020202020204" pitchFamily="34" charset="0"/>
              <a:buChar char="•"/>
            </a:pPr>
            <a:r>
              <a:rPr lang="sv-SE" sz="2800" dirty="0" smtClean="0"/>
              <a:t>Om </a:t>
            </a:r>
            <a:r>
              <a:rPr lang="sv-SE" sz="2800" dirty="0"/>
              <a:t>plagiering och </a:t>
            </a:r>
            <a:r>
              <a:rPr lang="sv-SE" sz="2800" dirty="0" smtClean="0"/>
              <a:t>fusk</a:t>
            </a:r>
          </a:p>
          <a:p>
            <a:pPr lvl="1" indent="-342900">
              <a:buFont typeface="Arial" panose="020B0604020202020204" pitchFamily="34" charset="0"/>
              <a:buChar char="•"/>
            </a:pPr>
            <a:r>
              <a:rPr lang="sv-SE" sz="2800" dirty="0" smtClean="0"/>
              <a:t>Om </a:t>
            </a:r>
            <a:r>
              <a:rPr lang="sv-SE" sz="2800" dirty="0"/>
              <a:t>resurser på </a:t>
            </a:r>
            <a:r>
              <a:rPr lang="sv-SE" sz="2800" dirty="0" smtClean="0"/>
              <a:t>universitetet</a:t>
            </a:r>
            <a:endParaRPr lang="sv-SE" sz="2800" dirty="0"/>
          </a:p>
          <a:p>
            <a:pPr lvl="1" indent="-342900">
              <a:buFont typeface="Arial" panose="020B0604020202020204" pitchFamily="34" charset="0"/>
              <a:buChar char="•"/>
            </a:pPr>
            <a:r>
              <a:rPr lang="sv-SE" sz="2800" dirty="0"/>
              <a:t>Introduktion: Socialantropologi </a:t>
            </a:r>
            <a:r>
              <a:rPr lang="sv-SE" sz="2800" dirty="0" smtClean="0"/>
              <a:t>och dess tillämpningar</a:t>
            </a:r>
            <a:endParaRPr lang="sv-SE" sz="2800" dirty="0"/>
          </a:p>
        </p:txBody>
      </p:sp>
    </p:spTree>
    <p:extLst>
      <p:ext uri="{BB962C8B-B14F-4D97-AF65-F5344CB8AC3E}">
        <p14:creationId xmlns:p14="http://schemas.microsoft.com/office/powerpoint/2010/main" val="242227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algn="ctr"/>
            <a:endParaRPr lang="sv-SE" u="sng" dirty="0">
              <a:hlinkClick r:id="rId3"/>
            </a:endParaRPr>
          </a:p>
          <a:p>
            <a:pPr algn="ctr"/>
            <a:r>
              <a:rPr lang="sv-SE" sz="3200" dirty="0"/>
              <a:t>Glöm inte att registrera er!</a:t>
            </a:r>
            <a:endParaRPr lang="sv-SE" u="sng" dirty="0">
              <a:hlinkClick r:id="" action="ppaction://noaction"/>
            </a:endParaRPr>
          </a:p>
          <a:p>
            <a:pPr algn="ctr"/>
            <a:r>
              <a:rPr lang="sv-SE" u="sng" dirty="0">
                <a:hlinkClick r:id="" action="ppaction://noaction"/>
              </a:rPr>
              <a:t>https</a:t>
            </a:r>
            <a:r>
              <a:rPr lang="sv-SE" u="sng" dirty="0">
                <a:hlinkClick r:id="rId3"/>
              </a:rPr>
              <a:t>://liu.se/utbildning/antagen</a:t>
            </a:r>
            <a:r>
              <a:rPr lang="sv-SE" dirty="0"/>
              <a:t>  </a:t>
            </a:r>
          </a:p>
        </p:txBody>
      </p:sp>
    </p:spTree>
    <p:extLst>
      <p:ext uri="{BB962C8B-B14F-4D97-AF65-F5344CB8AC3E}">
        <p14:creationId xmlns:p14="http://schemas.microsoft.com/office/powerpoint/2010/main" val="1209210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Kursinnehåll</a:t>
            </a:r>
            <a:endParaRPr lang="sv-SE" dirty="0"/>
          </a:p>
        </p:txBody>
      </p:sp>
      <p:sp>
        <p:nvSpPr>
          <p:cNvPr id="3" name="Platshållare för innehåll 2"/>
          <p:cNvSpPr>
            <a:spLocks noGrp="1"/>
          </p:cNvSpPr>
          <p:nvPr>
            <p:ph idx="1"/>
          </p:nvPr>
        </p:nvSpPr>
        <p:spPr/>
        <p:txBody>
          <a:bodyPr/>
          <a:lstStyle/>
          <a:p>
            <a:r>
              <a:rPr lang="sv-SE" dirty="0" smtClean="0"/>
              <a:t>Fyra övergripande teman: </a:t>
            </a:r>
          </a:p>
          <a:p>
            <a:r>
              <a:rPr lang="sv-SE" dirty="0" smtClean="0"/>
              <a:t>1) Antropologi och journalistik</a:t>
            </a:r>
          </a:p>
          <a:p>
            <a:r>
              <a:rPr lang="sv-SE" dirty="0" smtClean="0"/>
              <a:t>2) Den tillämpade antropologin</a:t>
            </a:r>
          </a:p>
          <a:p>
            <a:r>
              <a:rPr lang="sv-SE" dirty="0" smtClean="0"/>
              <a:t>3) I nationens och människans tjänst</a:t>
            </a:r>
          </a:p>
          <a:p>
            <a:r>
              <a:rPr lang="sv-SE" dirty="0" smtClean="0"/>
              <a:t>4) Antropologi och mediaforskning</a:t>
            </a:r>
            <a:endParaRPr lang="sv-SE" dirty="0"/>
          </a:p>
        </p:txBody>
      </p:sp>
    </p:spTree>
    <p:extLst>
      <p:ext uri="{BB962C8B-B14F-4D97-AF65-F5344CB8AC3E}">
        <p14:creationId xmlns:p14="http://schemas.microsoft.com/office/powerpoint/2010/main" val="2567280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5"/>
          <p:cNvGraphicFramePr>
            <a:graphicFrameLocks noGrp="1"/>
          </p:cNvGraphicFramePr>
          <p:nvPr>
            <p:ph idx="1"/>
            <p:extLst>
              <p:ext uri="{D42A27DB-BD31-4B8C-83A1-F6EECF244321}">
                <p14:modId xmlns:p14="http://schemas.microsoft.com/office/powerpoint/2010/main" val="9009661"/>
              </p:ext>
            </p:extLst>
          </p:nvPr>
        </p:nvGraphicFramePr>
        <p:xfrm>
          <a:off x="0" y="0"/>
          <a:ext cx="12192000" cy="6964267"/>
        </p:xfrm>
        <a:graphic>
          <a:graphicData uri="http://schemas.openxmlformats.org/drawingml/2006/table">
            <a:tbl>
              <a:tblPr firstRow="1" bandRow="1">
                <a:tableStyleId>{5C22544A-7EE6-4342-B048-85BDC9FD1C3A}</a:tableStyleId>
              </a:tblPr>
              <a:tblGrid>
                <a:gridCol w="1226127">
                  <a:extLst>
                    <a:ext uri="{9D8B030D-6E8A-4147-A177-3AD203B41FA5}">
                      <a16:colId xmlns:a16="http://schemas.microsoft.com/office/drawing/2014/main" val="20000"/>
                    </a:ext>
                  </a:extLst>
                </a:gridCol>
                <a:gridCol w="4221636">
                  <a:extLst>
                    <a:ext uri="{9D8B030D-6E8A-4147-A177-3AD203B41FA5}">
                      <a16:colId xmlns:a16="http://schemas.microsoft.com/office/drawing/2014/main" val="20001"/>
                    </a:ext>
                  </a:extLst>
                </a:gridCol>
                <a:gridCol w="6744237">
                  <a:extLst>
                    <a:ext uri="{9D8B030D-6E8A-4147-A177-3AD203B41FA5}">
                      <a16:colId xmlns:a16="http://schemas.microsoft.com/office/drawing/2014/main" val="20002"/>
                    </a:ext>
                  </a:extLst>
                </a:gridCol>
              </a:tblGrid>
              <a:tr h="895292">
                <a:tc gridSpan="3">
                  <a:txBody>
                    <a:bodyPr/>
                    <a:lstStyle/>
                    <a:p>
                      <a:r>
                        <a:rPr lang="sv-SE" sz="5000" b="0" kern="1200" cap="all" spc="100" baseline="0" noProof="0" dirty="0" smtClean="0">
                          <a:solidFill>
                            <a:schemeClr val="tx1">
                              <a:lumMod val="95000"/>
                              <a:lumOff val="5000"/>
                            </a:schemeClr>
                          </a:solidFill>
                          <a:latin typeface="+mj-lt"/>
                          <a:ea typeface="+mj-ea"/>
                          <a:cs typeface="+mj-cs"/>
                        </a:rPr>
                        <a:t>        SCHEMA</a:t>
                      </a:r>
                      <a:endParaRPr lang="sv-SE" sz="5000" b="0" kern="1200" cap="all" spc="100" baseline="0" noProof="0" dirty="0">
                        <a:solidFill>
                          <a:schemeClr val="tx1">
                            <a:lumMod val="95000"/>
                            <a:lumOff val="5000"/>
                          </a:schemeClr>
                        </a:solidFill>
                        <a:latin typeface="+mj-lt"/>
                        <a:ea typeface="+mj-ea"/>
                        <a:cs typeface="+mj-cs"/>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991215">
                <a:tc>
                  <a:txBody>
                    <a:bodyPr/>
                    <a:lstStyle/>
                    <a:p>
                      <a:r>
                        <a:rPr lang="sv-SE" sz="2200" noProof="0" dirty="0" smtClean="0"/>
                        <a:t>V. 14</a:t>
                      </a:r>
                      <a:endParaRPr lang="sv-SE" sz="2200" noProof="0" dirty="0"/>
                    </a:p>
                  </a:txBody>
                  <a:tcPr/>
                </a:tc>
                <a:tc>
                  <a:txBody>
                    <a:bodyPr/>
                    <a:lstStyle/>
                    <a:p>
                      <a:r>
                        <a:rPr lang="sv-SE" sz="2200" noProof="0" dirty="0" smtClean="0"/>
                        <a:t>Måndag 1</a:t>
                      </a:r>
                      <a:r>
                        <a:rPr lang="sv-SE" sz="2200" baseline="0" noProof="0" dirty="0" smtClean="0"/>
                        <a:t> april, 10-12</a:t>
                      </a:r>
                      <a:endParaRPr lang="sv-SE" sz="2200" noProof="0" dirty="0"/>
                    </a:p>
                  </a:txBody>
                  <a:tcPr/>
                </a:tc>
                <a:tc>
                  <a:txBody>
                    <a:bodyPr/>
                    <a:lstStyle/>
                    <a:p>
                      <a:r>
                        <a:rPr lang="sv-SE" sz="2200" noProof="0" dirty="0" smtClean="0"/>
                        <a:t>I vems</a:t>
                      </a:r>
                      <a:r>
                        <a:rPr lang="sv-SE" sz="2200" baseline="0" noProof="0" dirty="0" smtClean="0"/>
                        <a:t> tjänst? Introduktionsföreläsning. Antropologen och journalisten</a:t>
                      </a:r>
                      <a:endParaRPr lang="sv-SE" sz="2200" noProof="0" dirty="0"/>
                    </a:p>
                  </a:txBody>
                  <a:tcPr/>
                </a:tc>
                <a:extLst>
                  <a:ext uri="{0D108BD9-81ED-4DB2-BD59-A6C34878D82A}">
                    <a16:rowId xmlns:a16="http://schemas.microsoft.com/office/drawing/2014/main" val="10001"/>
                  </a:ext>
                </a:extLst>
              </a:tr>
              <a:tr h="620721">
                <a:tc>
                  <a:txBody>
                    <a:bodyPr/>
                    <a:lstStyle/>
                    <a:p>
                      <a:endParaRPr lang="sv-SE" sz="2200" noProof="0" dirty="0"/>
                    </a:p>
                  </a:txBody>
                  <a:tcPr/>
                </a:tc>
                <a:tc>
                  <a:txBody>
                    <a:bodyPr/>
                    <a:lstStyle/>
                    <a:p>
                      <a:r>
                        <a:rPr lang="sv-SE" sz="2200" noProof="0" dirty="0" smtClean="0"/>
                        <a:t>Onsdag 3 april, 10-12</a:t>
                      </a:r>
                      <a:endParaRPr lang="sv-SE" sz="2200" noProof="0" dirty="0"/>
                    </a:p>
                  </a:txBody>
                  <a:tcPr/>
                </a:tc>
                <a:tc>
                  <a:txBody>
                    <a:bodyPr/>
                    <a:lstStyle/>
                    <a:p>
                      <a:r>
                        <a:rPr lang="sv-SE" sz="2200" baseline="0" noProof="0" dirty="0" smtClean="0"/>
                        <a:t>Journalisten och antropologen</a:t>
                      </a:r>
                      <a:endParaRPr lang="sv-SE" sz="2200" noProof="0" dirty="0"/>
                    </a:p>
                  </a:txBody>
                  <a:tcPr/>
                </a:tc>
                <a:extLst>
                  <a:ext uri="{0D108BD9-81ED-4DB2-BD59-A6C34878D82A}">
                    <a16:rowId xmlns:a16="http://schemas.microsoft.com/office/drawing/2014/main" val="10002"/>
                  </a:ext>
                </a:extLst>
              </a:tr>
              <a:tr h="655731">
                <a:tc>
                  <a:txBody>
                    <a:bodyPr/>
                    <a:lstStyle/>
                    <a:p>
                      <a:r>
                        <a:rPr lang="sv-SE" sz="2200" noProof="0" dirty="0" smtClean="0"/>
                        <a:t>V. 15</a:t>
                      </a:r>
                      <a:endParaRPr lang="sv-SE" sz="2200" noProof="0" dirty="0"/>
                    </a:p>
                  </a:txBody>
                  <a:tcPr/>
                </a:tc>
                <a:tc>
                  <a:txBody>
                    <a:bodyPr/>
                    <a:lstStyle/>
                    <a:p>
                      <a:r>
                        <a:rPr lang="sv-SE" sz="2200" noProof="0" dirty="0" smtClean="0"/>
                        <a:t>Måndag 8 april, 10-12</a:t>
                      </a:r>
                      <a:endParaRPr lang="sv-SE" sz="2200" noProof="0" dirty="0"/>
                    </a:p>
                  </a:txBody>
                  <a:tcPr/>
                </a:tc>
                <a:tc>
                  <a:txBody>
                    <a:bodyPr/>
                    <a:lstStyle/>
                    <a:p>
                      <a:r>
                        <a:rPr lang="sv-SE" sz="2200" noProof="0" dirty="0" smtClean="0"/>
                        <a:t>Tillämpad antropologi – vad är det?</a:t>
                      </a:r>
                      <a:endParaRPr lang="sv-SE" sz="2200" noProof="0" dirty="0"/>
                    </a:p>
                  </a:txBody>
                  <a:tcPr/>
                </a:tc>
                <a:extLst>
                  <a:ext uri="{0D108BD9-81ED-4DB2-BD59-A6C34878D82A}">
                    <a16:rowId xmlns:a16="http://schemas.microsoft.com/office/drawing/2014/main" val="10003"/>
                  </a:ext>
                </a:extLst>
              </a:tr>
              <a:tr h="655731">
                <a:tc>
                  <a:txBody>
                    <a:bodyPr/>
                    <a:lstStyle/>
                    <a:p>
                      <a:endParaRPr lang="sv-SE" sz="2200" noProof="0" dirty="0"/>
                    </a:p>
                  </a:txBody>
                  <a:tcPr/>
                </a:tc>
                <a:tc>
                  <a:txBody>
                    <a:bodyPr/>
                    <a:lstStyle/>
                    <a:p>
                      <a:r>
                        <a:rPr lang="sv-SE" sz="2200" noProof="0" dirty="0" smtClean="0"/>
                        <a:t>Tisdag </a:t>
                      </a:r>
                      <a:r>
                        <a:rPr lang="sv-SE" sz="2200" noProof="0" dirty="0" smtClean="0"/>
                        <a:t>9 april, 10-12</a:t>
                      </a:r>
                      <a:endParaRPr lang="sv-SE" sz="22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noProof="0" dirty="0" smtClean="0"/>
                        <a:t>Antropologi, spioneri och etik</a:t>
                      </a:r>
                    </a:p>
                  </a:txBody>
                  <a:tcPr/>
                </a:tc>
                <a:extLst>
                  <a:ext uri="{0D108BD9-81ED-4DB2-BD59-A6C34878D82A}">
                    <a16:rowId xmlns:a16="http://schemas.microsoft.com/office/drawing/2014/main" val="10004"/>
                  </a:ext>
                </a:extLst>
              </a:tr>
              <a:tr h="620721">
                <a:tc>
                  <a:txBody>
                    <a:bodyPr/>
                    <a:lstStyle/>
                    <a:p>
                      <a:r>
                        <a:rPr lang="sv-SE" sz="2200" noProof="0" dirty="0" smtClean="0"/>
                        <a:t>V. 16</a:t>
                      </a:r>
                      <a:endParaRPr lang="sv-SE" sz="2200" noProof="0" dirty="0"/>
                    </a:p>
                  </a:txBody>
                  <a:tcPr/>
                </a:tc>
                <a:tc>
                  <a:txBody>
                    <a:bodyPr/>
                    <a:lstStyle/>
                    <a:p>
                      <a:r>
                        <a:rPr lang="sv-SE" sz="2200" noProof="0" dirty="0" smtClean="0"/>
                        <a:t>Måndag 15 april,</a:t>
                      </a:r>
                      <a:r>
                        <a:rPr lang="sv-SE" sz="2200" baseline="0" noProof="0" dirty="0" smtClean="0"/>
                        <a:t> 10-12</a:t>
                      </a:r>
                      <a:endParaRPr lang="sv-SE" sz="2200" noProof="0" dirty="0"/>
                    </a:p>
                  </a:txBody>
                  <a:tcPr/>
                </a:tc>
                <a:tc>
                  <a:txBody>
                    <a:bodyPr/>
                    <a:lstStyle/>
                    <a:p>
                      <a:r>
                        <a:rPr lang="sv-SE" sz="2200" noProof="0" dirty="0" smtClean="0"/>
                        <a:t>Antropologen som aktivist</a:t>
                      </a:r>
                      <a:endParaRPr lang="sv-SE" sz="2200" noProof="0" dirty="0"/>
                    </a:p>
                  </a:txBody>
                  <a:tcPr/>
                </a:tc>
                <a:extLst>
                  <a:ext uri="{0D108BD9-81ED-4DB2-BD59-A6C34878D82A}">
                    <a16:rowId xmlns:a16="http://schemas.microsoft.com/office/drawing/2014/main" val="10005"/>
                  </a:ext>
                </a:extLst>
              </a:tr>
              <a:tr h="655731">
                <a:tc>
                  <a:txBody>
                    <a:bodyPr/>
                    <a:lstStyle/>
                    <a:p>
                      <a:endParaRPr lang="sv-SE" sz="2200" noProof="0" dirty="0"/>
                    </a:p>
                  </a:txBody>
                  <a:tcPr/>
                </a:tc>
                <a:tc>
                  <a:txBody>
                    <a:bodyPr/>
                    <a:lstStyle/>
                    <a:p>
                      <a:r>
                        <a:rPr lang="sv-SE" sz="2200" noProof="0" dirty="0" smtClean="0"/>
                        <a:t>Onsdag 17 april,</a:t>
                      </a:r>
                      <a:r>
                        <a:rPr lang="sv-SE" sz="2200" baseline="0" noProof="0" dirty="0" smtClean="0"/>
                        <a:t> 10-12</a:t>
                      </a:r>
                      <a:endParaRPr lang="sv-SE" sz="22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200" noProof="0" dirty="0" smtClean="0"/>
                        <a:t>Antropologen i samhällets tjänst</a:t>
                      </a:r>
                    </a:p>
                    <a:p>
                      <a:endParaRPr lang="sv-SE" sz="2200" noProof="0" dirty="0"/>
                    </a:p>
                  </a:txBody>
                  <a:tcPr/>
                </a:tc>
                <a:extLst>
                  <a:ext uri="{0D108BD9-81ED-4DB2-BD59-A6C34878D82A}">
                    <a16:rowId xmlns:a16="http://schemas.microsoft.com/office/drawing/2014/main" val="10006"/>
                  </a:ext>
                </a:extLst>
              </a:tr>
              <a:tr h="675718">
                <a:tc>
                  <a:txBody>
                    <a:bodyPr/>
                    <a:lstStyle/>
                    <a:p>
                      <a:r>
                        <a:rPr lang="sv-SE" sz="2200" noProof="0" dirty="0" smtClean="0"/>
                        <a:t>V. 17</a:t>
                      </a:r>
                      <a:endParaRPr lang="sv-SE" sz="2200" noProof="0" dirty="0"/>
                    </a:p>
                  </a:txBody>
                  <a:tcPr/>
                </a:tc>
                <a:tc>
                  <a:txBody>
                    <a:bodyPr/>
                    <a:lstStyle/>
                    <a:p>
                      <a:r>
                        <a:rPr lang="sv-SE" sz="2200" noProof="0" dirty="0" smtClean="0"/>
                        <a:t>Onsdag 24 april,</a:t>
                      </a:r>
                      <a:r>
                        <a:rPr lang="sv-SE" sz="2200" baseline="0" noProof="0" dirty="0" smtClean="0"/>
                        <a:t> 10-12</a:t>
                      </a:r>
                      <a:endParaRPr lang="sv-SE" sz="2200" noProof="0" dirty="0"/>
                    </a:p>
                  </a:txBody>
                  <a:tcPr/>
                </a:tc>
                <a:tc>
                  <a:txBody>
                    <a:bodyPr/>
                    <a:lstStyle/>
                    <a:p>
                      <a:r>
                        <a:rPr lang="sv-SE" sz="2200" noProof="0" dirty="0" smtClean="0"/>
                        <a:t>Forensisk antropologi </a:t>
                      </a:r>
                      <a:r>
                        <a:rPr lang="sv-SE" sz="2200" baseline="0" noProof="0" dirty="0" smtClean="0"/>
                        <a:t>och humanitärt arbete</a:t>
                      </a:r>
                      <a:endParaRPr lang="sv-SE" sz="2200" noProof="0" dirty="0"/>
                    </a:p>
                  </a:txBody>
                  <a:tcPr/>
                </a:tc>
                <a:extLst>
                  <a:ext uri="{0D108BD9-81ED-4DB2-BD59-A6C34878D82A}">
                    <a16:rowId xmlns:a16="http://schemas.microsoft.com/office/drawing/2014/main" val="10007"/>
                  </a:ext>
                </a:extLst>
              </a:tr>
              <a:tr h="543569">
                <a:tc>
                  <a:txBody>
                    <a:bodyPr/>
                    <a:lstStyle/>
                    <a:p>
                      <a:endParaRPr lang="sv-SE" sz="2200" noProof="0" dirty="0"/>
                    </a:p>
                  </a:txBody>
                  <a:tcPr/>
                </a:tc>
                <a:tc>
                  <a:txBody>
                    <a:bodyPr/>
                    <a:lstStyle/>
                    <a:p>
                      <a:r>
                        <a:rPr lang="sv-SE" sz="2200" noProof="0" dirty="0" smtClean="0"/>
                        <a:t>Fredag 26 april,</a:t>
                      </a:r>
                      <a:r>
                        <a:rPr lang="sv-SE" sz="2200" baseline="0" noProof="0" dirty="0" smtClean="0"/>
                        <a:t> 10-12</a:t>
                      </a:r>
                      <a:endParaRPr lang="sv-SE" sz="2200" noProof="0" dirty="0"/>
                    </a:p>
                  </a:txBody>
                  <a:tcPr/>
                </a:tc>
                <a:tc>
                  <a:txBody>
                    <a:bodyPr/>
                    <a:lstStyle/>
                    <a:p>
                      <a:r>
                        <a:rPr lang="sv-SE" sz="2200" noProof="0" dirty="0" smtClean="0"/>
                        <a:t>Reflektionsseminariet (en</a:t>
                      </a:r>
                      <a:r>
                        <a:rPr lang="sv-SE" sz="2200" baseline="0" noProof="0" dirty="0" smtClean="0"/>
                        <a:t> del av examinationen)</a:t>
                      </a:r>
                      <a:endParaRPr lang="sv-SE" sz="2200" noProof="0" dirty="0"/>
                    </a:p>
                  </a:txBody>
                  <a:tcPr/>
                </a:tc>
                <a:extLst>
                  <a:ext uri="{0D108BD9-81ED-4DB2-BD59-A6C34878D82A}">
                    <a16:rowId xmlns:a16="http://schemas.microsoft.com/office/drawing/2014/main" val="10008"/>
                  </a:ext>
                </a:extLst>
              </a:tr>
              <a:tr h="543569">
                <a:tc>
                  <a:txBody>
                    <a:bodyPr/>
                    <a:lstStyle/>
                    <a:p>
                      <a:r>
                        <a:rPr lang="sv-SE" sz="2200" noProof="0" dirty="0" smtClean="0"/>
                        <a:t>V. 18</a:t>
                      </a:r>
                      <a:endParaRPr lang="sv-SE" sz="2200" noProof="0" dirty="0"/>
                    </a:p>
                  </a:txBody>
                  <a:tcPr/>
                </a:tc>
                <a:tc>
                  <a:txBody>
                    <a:bodyPr/>
                    <a:lstStyle/>
                    <a:p>
                      <a:r>
                        <a:rPr lang="sv-SE" sz="2200" b="1" noProof="0" dirty="0" smtClean="0"/>
                        <a:t>Fredag 3 maj, 19.00</a:t>
                      </a:r>
                      <a:endParaRPr lang="sv-SE" sz="2200" b="1" noProof="0" dirty="0"/>
                    </a:p>
                  </a:txBody>
                  <a:tcPr/>
                </a:tc>
                <a:tc>
                  <a:txBody>
                    <a:bodyPr/>
                    <a:lstStyle/>
                    <a:p>
                      <a:r>
                        <a:rPr lang="sv-SE" sz="2200" b="1" noProof="0" dirty="0" smtClean="0"/>
                        <a:t>Inlämning</a:t>
                      </a:r>
                      <a:r>
                        <a:rPr lang="sv-SE" sz="2200" b="1" baseline="0" noProof="0" dirty="0" smtClean="0"/>
                        <a:t> av kursuppgifter!</a:t>
                      </a:r>
                      <a:endParaRPr lang="sv-SE" sz="2200" b="1" noProof="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34343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D62B55-DDB6-4A23-8C17-8688C0E66F35}"/>
              </a:ext>
            </a:extLst>
          </p:cNvPr>
          <p:cNvSpPr>
            <a:spLocks noGrp="1"/>
          </p:cNvSpPr>
          <p:nvPr>
            <p:ph type="title"/>
          </p:nvPr>
        </p:nvSpPr>
        <p:spPr/>
        <p:txBody>
          <a:bodyPr/>
          <a:lstStyle/>
          <a:p>
            <a:r>
              <a:rPr lang="sv-SE" dirty="0"/>
              <a:t>Lärandesituationer och förväntningar</a:t>
            </a:r>
          </a:p>
        </p:txBody>
      </p:sp>
      <p:sp>
        <p:nvSpPr>
          <p:cNvPr id="3" name="Platshållare för innehåll 2">
            <a:extLst>
              <a:ext uri="{FF2B5EF4-FFF2-40B4-BE49-F238E27FC236}">
                <a16:creationId xmlns:a16="http://schemas.microsoft.com/office/drawing/2014/main" id="{88363EE9-6991-46B6-AEDB-0D03ACF9D838}"/>
              </a:ext>
            </a:extLst>
          </p:cNvPr>
          <p:cNvSpPr>
            <a:spLocks noGrp="1"/>
          </p:cNvSpPr>
          <p:nvPr>
            <p:ph idx="1"/>
          </p:nvPr>
        </p:nvSpPr>
        <p:spPr>
          <a:xfrm>
            <a:off x="1024128" y="2286000"/>
            <a:ext cx="3521745" cy="3200400"/>
          </a:xfrm>
        </p:spPr>
        <p:txBody>
          <a:bodyPr>
            <a:normAutofit/>
          </a:bodyPr>
          <a:lstStyle/>
          <a:p>
            <a:r>
              <a:rPr lang="sv-SE" b="1" dirty="0"/>
              <a:t>Läraren under föreläsningarna:</a:t>
            </a:r>
          </a:p>
          <a:p>
            <a:pPr>
              <a:buFont typeface="Arial" panose="020B0604020202020204" pitchFamily="34" charset="0"/>
              <a:buChar char="•"/>
            </a:pPr>
            <a:r>
              <a:rPr lang="sv-SE" dirty="0"/>
              <a:t> Introduktion till kursens olika teman.</a:t>
            </a:r>
          </a:p>
          <a:p>
            <a:pPr>
              <a:buFont typeface="Arial" panose="020B0604020202020204" pitchFamily="34" charset="0"/>
              <a:buChar char="•"/>
            </a:pPr>
            <a:r>
              <a:rPr lang="sv-SE" dirty="0"/>
              <a:t> Introducera viktiga personer och teoretiska begrepp.</a:t>
            </a:r>
          </a:p>
          <a:p>
            <a:pPr>
              <a:buFont typeface="Arial" panose="020B0604020202020204" pitchFamily="34" charset="0"/>
              <a:buChar char="•"/>
            </a:pPr>
            <a:r>
              <a:rPr lang="sv-SE" dirty="0"/>
              <a:t> Ge exempel från olika studier.	</a:t>
            </a:r>
          </a:p>
          <a:p>
            <a:pPr marL="0" indent="0">
              <a:buNone/>
            </a:pPr>
            <a:endParaRPr lang="sv-SE" dirty="0"/>
          </a:p>
        </p:txBody>
      </p:sp>
      <p:sp>
        <p:nvSpPr>
          <p:cNvPr id="4" name="textruta 5">
            <a:extLst>
              <a:ext uri="{FF2B5EF4-FFF2-40B4-BE49-F238E27FC236}">
                <a16:creationId xmlns:a16="http://schemas.microsoft.com/office/drawing/2014/main" id="{75553720-0C16-4A0E-B2F2-404DEA65F479}"/>
              </a:ext>
            </a:extLst>
          </p:cNvPr>
          <p:cNvSpPr txBox="1"/>
          <p:nvPr/>
        </p:nvSpPr>
        <p:spPr>
          <a:xfrm>
            <a:off x="2474631" y="5453163"/>
            <a:ext cx="8368065"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400" b="1" dirty="0"/>
              <a:t>Hur mycket tid ska man lägga på kursen och kursarbete?</a:t>
            </a:r>
          </a:p>
          <a:p>
            <a:pPr marL="342900" indent="-342900">
              <a:buFont typeface="Arial" panose="020B0604020202020204" pitchFamily="34" charset="0"/>
              <a:buChar char="•"/>
            </a:pPr>
            <a:r>
              <a:rPr lang="sv-SE" sz="2400" dirty="0"/>
              <a:t>Kurs på </a:t>
            </a:r>
            <a:r>
              <a:rPr lang="sv-SE" sz="2400" dirty="0" err="1"/>
              <a:t>helfart</a:t>
            </a:r>
            <a:r>
              <a:rPr lang="sv-SE" sz="2400" dirty="0"/>
              <a:t> motsvarar 40 timmar per vecka, varav </a:t>
            </a:r>
            <a:br>
              <a:rPr lang="sv-SE" sz="2400" dirty="0"/>
            </a:br>
            <a:r>
              <a:rPr lang="sv-SE" sz="2400" dirty="0"/>
              <a:t>4 timmar/vecka är salsundervisning.</a:t>
            </a:r>
          </a:p>
        </p:txBody>
      </p:sp>
      <p:sp>
        <p:nvSpPr>
          <p:cNvPr id="5" name="Platshållare för innehåll 3">
            <a:extLst>
              <a:ext uri="{FF2B5EF4-FFF2-40B4-BE49-F238E27FC236}">
                <a16:creationId xmlns:a16="http://schemas.microsoft.com/office/drawing/2014/main" id="{7FB3706C-28A0-4F5F-BE0B-AB26D81815EF}"/>
              </a:ext>
            </a:extLst>
          </p:cNvPr>
          <p:cNvSpPr>
            <a:spLocks noGrp="1"/>
          </p:cNvSpPr>
          <p:nvPr/>
        </p:nvSpPr>
        <p:spPr>
          <a:xfrm>
            <a:off x="4545873" y="2286000"/>
            <a:ext cx="3904586" cy="271910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sv-SE" b="1" dirty="0"/>
              <a:t>Aktivt deltagande av studenter under föreläsningarna:</a:t>
            </a:r>
          </a:p>
          <a:p>
            <a:pPr>
              <a:buFont typeface="Arial" panose="020B0604020202020204" pitchFamily="34" charset="0"/>
              <a:buChar char="•"/>
            </a:pPr>
            <a:r>
              <a:rPr lang="sv-SE" b="1" dirty="0"/>
              <a:t> </a:t>
            </a:r>
            <a:r>
              <a:rPr lang="sv-SE" dirty="0"/>
              <a:t>Fördjupade och konstruktiva diskussioner kring temat och litteraturen.</a:t>
            </a:r>
          </a:p>
        </p:txBody>
      </p:sp>
      <p:sp>
        <p:nvSpPr>
          <p:cNvPr id="6" name="Platshållare för innehåll 3">
            <a:extLst>
              <a:ext uri="{FF2B5EF4-FFF2-40B4-BE49-F238E27FC236}">
                <a16:creationId xmlns:a16="http://schemas.microsoft.com/office/drawing/2014/main" id="{1AD21C77-9964-4D9A-ACA9-07F837BD9198}"/>
              </a:ext>
            </a:extLst>
          </p:cNvPr>
          <p:cNvSpPr txBox="1">
            <a:spLocks/>
          </p:cNvSpPr>
          <p:nvPr/>
        </p:nvSpPr>
        <p:spPr>
          <a:xfrm>
            <a:off x="8771454" y="2286000"/>
            <a:ext cx="3420546" cy="3767328"/>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200" b="1" dirty="0"/>
              <a:t>Självstudier/Grupparbete</a:t>
            </a:r>
          </a:p>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sv-SE" sz="2200" dirty="0"/>
              <a:t> Hemtentamen</a:t>
            </a:r>
          </a:p>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sv-SE" sz="2200" dirty="0"/>
              <a:t> </a:t>
            </a:r>
            <a:r>
              <a:rPr lang="sv-SE" sz="2200" dirty="0" smtClean="0"/>
              <a:t>Reflektionsseminariet</a:t>
            </a:r>
            <a:endParaRPr lang="sv-SE" sz="2200" dirty="0"/>
          </a:p>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sv-SE" sz="2200" dirty="0"/>
              <a:t> Förberedelse inför föreläsningarna – läs litteraturen!</a:t>
            </a:r>
          </a:p>
          <a:p>
            <a:pPr marL="91440" indent="-91440">
              <a:lnSpc>
                <a:spcPct val="90000"/>
              </a:lnSpc>
              <a:spcBef>
                <a:spcPts val="1200"/>
              </a:spcBef>
              <a:spcAft>
                <a:spcPts val="200"/>
              </a:spcAft>
              <a:buClr>
                <a:schemeClr val="accent1"/>
              </a:buClr>
              <a:buSzPct val="100000"/>
              <a:buFont typeface="Arial" panose="020B0604020202020204" pitchFamily="34" charset="0"/>
              <a:buChar char="•"/>
            </a:pPr>
            <a:endParaRPr lang="sv-SE" sz="2200" dirty="0"/>
          </a:p>
          <a:p>
            <a:pPr>
              <a:buFont typeface="Arial" panose="020B0604020202020204" pitchFamily="34" charset="0"/>
              <a:buChar char="•"/>
            </a:pPr>
            <a:endParaRPr lang="sv-SE" dirty="0"/>
          </a:p>
        </p:txBody>
      </p:sp>
    </p:spTree>
    <p:extLst>
      <p:ext uri="{BB962C8B-B14F-4D97-AF65-F5344CB8AC3E}">
        <p14:creationId xmlns:p14="http://schemas.microsoft.com/office/powerpoint/2010/main" val="379457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ör kurslitteratu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8164286"/>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296830A9-1E39-4208-BA24-882E76E5BA4B}"/>
              </a:ext>
            </a:extLst>
          </p:cNvPr>
          <p:cNvSpPr>
            <a:spLocks noGrp="1"/>
          </p:cNvSpPr>
          <p:nvPr>
            <p:ph type="title"/>
          </p:nvPr>
        </p:nvSpPr>
        <p:spPr/>
        <p:txBody>
          <a:bodyPr/>
          <a:lstStyle/>
          <a:p>
            <a:r>
              <a:rPr lang="sv-SE" dirty="0"/>
              <a:t>Kurslitteraturen</a:t>
            </a:r>
          </a:p>
        </p:txBody>
      </p:sp>
      <p:sp>
        <p:nvSpPr>
          <p:cNvPr id="3" name="Platshållare för innehåll 2">
            <a:extLst>
              <a:ext uri="{FF2B5EF4-FFF2-40B4-BE49-F238E27FC236}">
                <a16:creationId xmlns:a16="http://schemas.microsoft.com/office/drawing/2014/main" id="{A7E6544B-CF71-4CF1-9E35-AB8BBEE6C0D6}"/>
              </a:ext>
            </a:extLst>
          </p:cNvPr>
          <p:cNvSpPr>
            <a:spLocks noGrp="1"/>
          </p:cNvSpPr>
          <p:nvPr>
            <p:ph idx="1"/>
          </p:nvPr>
        </p:nvSpPr>
        <p:spPr/>
        <p:txBody>
          <a:bodyPr>
            <a:normAutofit/>
          </a:bodyPr>
          <a:lstStyle/>
          <a:p>
            <a:pPr>
              <a:buFont typeface="Arial" panose="020B0604020202020204" pitchFamily="34" charset="0"/>
              <a:buChar char="•"/>
            </a:pPr>
            <a:r>
              <a:rPr lang="sv-SE" sz="3600" dirty="0"/>
              <a:t> Artiklar </a:t>
            </a:r>
            <a:r>
              <a:rPr lang="sv-SE" sz="3600" dirty="0" smtClean="0"/>
              <a:t>(</a:t>
            </a:r>
            <a:r>
              <a:rPr lang="sv-SE" sz="3600" dirty="0"/>
              <a:t>finns på </a:t>
            </a:r>
            <a:r>
              <a:rPr lang="sv-SE" sz="3600" dirty="0" err="1"/>
              <a:t>Lisam</a:t>
            </a:r>
            <a:r>
              <a:rPr lang="sv-SE" sz="3600" dirty="0"/>
              <a:t>)</a:t>
            </a:r>
          </a:p>
          <a:p>
            <a:pPr>
              <a:buFont typeface="Arial" panose="020B0604020202020204" pitchFamily="34" charset="0"/>
              <a:buChar char="•"/>
            </a:pPr>
            <a:r>
              <a:rPr lang="sv-SE" sz="3600" dirty="0"/>
              <a:t> </a:t>
            </a:r>
            <a:r>
              <a:rPr lang="sv-SE" sz="3600" dirty="0" smtClean="0"/>
              <a:t>Bok (Finns </a:t>
            </a:r>
            <a:r>
              <a:rPr lang="sv-SE" sz="3600" dirty="0"/>
              <a:t>som </a:t>
            </a:r>
            <a:r>
              <a:rPr lang="sv-SE" sz="3600" dirty="0" smtClean="0"/>
              <a:t>kursreferens </a:t>
            </a:r>
            <a:r>
              <a:rPr lang="sv-SE" sz="3600" dirty="0"/>
              <a:t>på Vallabiblioteket – fråga i </a:t>
            </a:r>
            <a:r>
              <a:rPr lang="sv-SE" sz="3600" dirty="0" smtClean="0"/>
              <a:t>lånedisken/receptionen; finns även på </a:t>
            </a:r>
            <a:r>
              <a:rPr lang="sv-SE" sz="3600" dirty="0" err="1" smtClean="0"/>
              <a:t>Lisam</a:t>
            </a:r>
            <a:r>
              <a:rPr lang="sv-SE" sz="3600" dirty="0" smtClean="0"/>
              <a:t>)</a:t>
            </a:r>
            <a:endParaRPr lang="sv-SE" sz="3600" dirty="0"/>
          </a:p>
          <a:p>
            <a:pPr>
              <a:buFont typeface="Arial" panose="020B0604020202020204" pitchFamily="34" charset="0"/>
              <a:buChar char="•"/>
            </a:pPr>
            <a:r>
              <a:rPr lang="sv-SE" sz="3600" dirty="0"/>
              <a:t> Bokkapitel (tillgänglig online </a:t>
            </a:r>
            <a:r>
              <a:rPr lang="sv-SE" sz="3600" dirty="0" smtClean="0"/>
              <a:t>på </a:t>
            </a:r>
            <a:r>
              <a:rPr lang="sv-SE" sz="3600" dirty="0"/>
              <a:t>Vallabiblioteket)</a:t>
            </a:r>
          </a:p>
        </p:txBody>
      </p:sp>
    </p:spTree>
    <p:extLst>
      <p:ext uri="{BB962C8B-B14F-4D97-AF65-F5344CB8AC3E}">
        <p14:creationId xmlns:p14="http://schemas.microsoft.com/office/powerpoint/2010/main" val="347188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Lisam</a:t>
            </a:r>
            <a:endParaRPr lang="sv-SE" dirty="0"/>
          </a:p>
        </p:txBody>
      </p:sp>
      <p:sp>
        <p:nvSpPr>
          <p:cNvPr id="3" name="Platshållare för innehåll 2"/>
          <p:cNvSpPr>
            <a:spLocks noGrp="1"/>
          </p:cNvSpPr>
          <p:nvPr>
            <p:ph idx="1"/>
          </p:nvPr>
        </p:nvSpPr>
        <p:spPr>
          <a:xfrm>
            <a:off x="1024128" y="1792941"/>
            <a:ext cx="9720073" cy="4516419"/>
          </a:xfrm>
        </p:spPr>
        <p:txBody>
          <a:bodyPr>
            <a:normAutofit lnSpcReduction="10000"/>
          </a:bodyPr>
          <a:lstStyle/>
          <a:p>
            <a:pPr>
              <a:buFont typeface="Wingdings" panose="05000000000000000000" pitchFamily="2" charset="2"/>
              <a:buChar char="§"/>
            </a:pPr>
            <a:r>
              <a:rPr lang="sv-SE" sz="2800" dirty="0" smtClean="0"/>
              <a:t> Kursdokument:</a:t>
            </a:r>
          </a:p>
          <a:p>
            <a:pPr lvl="1"/>
            <a:r>
              <a:rPr lang="sv-SE" sz="2400" dirty="0" smtClean="0"/>
              <a:t> Schema med lokaler och läsinstruktioner</a:t>
            </a:r>
          </a:p>
          <a:p>
            <a:pPr lvl="1"/>
            <a:r>
              <a:rPr lang="sv-SE" sz="2400" dirty="0" smtClean="0"/>
              <a:t> Litteraturlista</a:t>
            </a:r>
          </a:p>
          <a:p>
            <a:pPr lvl="1"/>
            <a:r>
              <a:rPr lang="sv-SE" sz="2400" dirty="0" smtClean="0"/>
              <a:t> Kursplan</a:t>
            </a:r>
          </a:p>
          <a:p>
            <a:pPr lvl="1"/>
            <a:r>
              <a:rPr lang="sv-SE" sz="2400" dirty="0"/>
              <a:t> </a:t>
            </a:r>
            <a:r>
              <a:rPr lang="sv-SE" sz="2400" dirty="0" smtClean="0"/>
              <a:t>Att skriva bra tentamina</a:t>
            </a:r>
          </a:p>
          <a:p>
            <a:pPr>
              <a:buFont typeface="Wingdings" panose="05000000000000000000" pitchFamily="2" charset="2"/>
              <a:buChar char="§"/>
            </a:pPr>
            <a:r>
              <a:rPr lang="sv-SE" sz="2800" dirty="0" smtClean="0"/>
              <a:t> Meddelanden</a:t>
            </a:r>
            <a:endParaRPr lang="sv-SE" sz="2800" dirty="0"/>
          </a:p>
          <a:p>
            <a:pPr>
              <a:buFont typeface="Wingdings" panose="05000000000000000000" pitchFamily="2" charset="2"/>
              <a:buChar char="§"/>
            </a:pPr>
            <a:r>
              <a:rPr lang="sv-SE" sz="2800" dirty="0" smtClean="0"/>
              <a:t> Kursuppgifter (tentamen)</a:t>
            </a:r>
          </a:p>
          <a:p>
            <a:endParaRPr lang="sv-SE" sz="2800" dirty="0" smtClean="0"/>
          </a:p>
          <a:p>
            <a:pPr>
              <a:buFont typeface="Wingdings" panose="05000000000000000000" pitchFamily="2" charset="2"/>
              <a:buChar char="§"/>
            </a:pPr>
            <a:r>
              <a:rPr lang="sv-SE" sz="2800" dirty="0" smtClean="0"/>
              <a:t> Inlämning av kursuppgifterna (samtliga i ett dokument), </a:t>
            </a:r>
            <a:br>
              <a:rPr lang="sv-SE" sz="2800" dirty="0" smtClean="0"/>
            </a:br>
            <a:r>
              <a:rPr lang="sv-SE" sz="2800" dirty="0" smtClean="0"/>
              <a:t>senast </a:t>
            </a:r>
            <a:r>
              <a:rPr lang="sv-SE" sz="2800" u="sng" dirty="0" smtClean="0"/>
              <a:t>fredagen den 3 maj kl. 19.00</a:t>
            </a:r>
            <a:endParaRPr lang="sv-SE" sz="2800" dirty="0" smtClean="0"/>
          </a:p>
          <a:p>
            <a:endParaRPr lang="sv-SE" dirty="0"/>
          </a:p>
        </p:txBody>
      </p:sp>
    </p:spTree>
    <p:extLst>
      <p:ext uri="{BB962C8B-B14F-4D97-AF65-F5344CB8AC3E}">
        <p14:creationId xmlns:p14="http://schemas.microsoft.com/office/powerpoint/2010/main" val="26438430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lisam_Description xmlns="b2066dfd-f01e-4975-b3c2-011e1f22c6be" xsi:nil="true"/>
    <_lisam_PublishedVersion xmlns="7c33a5e8-11f7-4929-a316-cae96d4cc1e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EC189B066F34B41AAB58E6CB5172383" ma:contentTypeVersion="4" ma:contentTypeDescription="Skapa ett nytt dokument." ma:contentTypeScope="" ma:versionID="7e3c4137d4c6758efa268a05a7c07776">
  <xsd:schema xmlns:xsd="http://www.w3.org/2001/XMLSchema" xmlns:xs="http://www.w3.org/2001/XMLSchema" xmlns:p="http://schemas.microsoft.com/office/2006/metadata/properties" xmlns:ns2="b2066dfd-f01e-4975-b3c2-011e1f22c6be" xmlns:ns3="7c33a5e8-11f7-4929-a316-cae96d4cc1ea" targetNamespace="http://schemas.microsoft.com/office/2006/metadata/properties" ma:root="true" ma:fieldsID="dc083847e884835aa51defbd929d8c29" ns2:_="" ns3:_="">
    <xsd:import namespace="b2066dfd-f01e-4975-b3c2-011e1f22c6be"/>
    <xsd:import namespace="7c33a5e8-11f7-4929-a316-cae96d4cc1ea"/>
    <xsd:element name="properties">
      <xsd:complexType>
        <xsd:sequence>
          <xsd:element name="documentManagement">
            <xsd:complexType>
              <xsd:all>
                <xsd:element ref="ns2:_lisam_Description" minOccurs="0"/>
                <xsd:element ref="ns3:_lisam_PublishedVersion"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066dfd-f01e-4975-b3c2-011e1f22c6be" elementFormDefault="qualified">
    <xsd:import namespace="http://schemas.microsoft.com/office/2006/documentManagement/types"/>
    <xsd:import namespace="http://schemas.microsoft.com/office/infopath/2007/PartnerControls"/>
    <xsd:element name="_lisam_Description" ma:index="8" nillable="true" ma:displayName="Beskrivning" ma:internalName="_lisam_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33a5e8-11f7-4929-a316-cae96d4cc1ea" elementFormDefault="qualified">
    <xsd:import namespace="http://schemas.microsoft.com/office/2006/documentManagement/types"/>
    <xsd:import namespace="http://schemas.microsoft.com/office/infopath/2007/PartnerControls"/>
    <xsd:element name="_lisam_PublishedVersion" ma:index="9" nillable="true" ma:displayName="Published Version" ma:internalName="_lisam_PublishedVersion">
      <xsd:simpleType>
        <xsd:restriction base="dms:Text"/>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F02465-528C-4227-8B86-41969341BD14}">
  <ds:schemaRefs>
    <ds:schemaRef ds:uri="http://schemas.microsoft.com/sharepoint/v3/contenttype/forms"/>
  </ds:schemaRefs>
</ds:datastoreItem>
</file>

<file path=customXml/itemProps2.xml><?xml version="1.0" encoding="utf-8"?>
<ds:datastoreItem xmlns:ds="http://schemas.openxmlformats.org/officeDocument/2006/customXml" ds:itemID="{53018D98-972E-45D2-921E-F2CA2701D1F4}">
  <ds:schemaRefs>
    <ds:schemaRef ds:uri="e1bb78e0-f5b9-405f-949b-1eb1d84f7944"/>
    <ds:schemaRef ds:uri="http://www.w3.org/XML/1998/namespace"/>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36e2a7c5-6ac6-45ae-b2a1-1c7e517d44ae"/>
    <ds:schemaRef ds:uri="http://schemas.microsoft.com/office/2006/metadata/properties"/>
  </ds:schemaRefs>
</ds:datastoreItem>
</file>

<file path=customXml/itemProps3.xml><?xml version="1.0" encoding="utf-8"?>
<ds:datastoreItem xmlns:ds="http://schemas.openxmlformats.org/officeDocument/2006/customXml" ds:itemID="{B9A7BE26-7D1E-4DAF-A905-4AF0AE95953A}"/>
</file>

<file path=docProps/app.xml><?xml version="1.0" encoding="utf-8"?>
<Properties xmlns="http://schemas.openxmlformats.org/officeDocument/2006/extended-properties" xmlns:vt="http://schemas.openxmlformats.org/officeDocument/2006/docPropsVTypes">
  <Template>Integral</Template>
  <TotalTime>6472</TotalTime>
  <Words>1418</Words>
  <Application>Microsoft Office PowerPoint</Application>
  <PresentationFormat>Bredbild</PresentationFormat>
  <Paragraphs>187</Paragraphs>
  <Slides>27</Slides>
  <Notes>22</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27</vt:i4>
      </vt:variant>
    </vt:vector>
  </HeadingPairs>
  <TitlesOfParts>
    <vt:vector size="34" baseType="lpstr">
      <vt:lpstr>Arial</vt:lpstr>
      <vt:lpstr>Calibri</vt:lpstr>
      <vt:lpstr>Tw Cen MT</vt:lpstr>
      <vt:lpstr>Tw Cen MT Condensed</vt:lpstr>
      <vt:lpstr>Wingdings</vt:lpstr>
      <vt:lpstr>Wingdings 3</vt:lpstr>
      <vt:lpstr>Integral</vt:lpstr>
      <vt:lpstr>I vems tjänst? </vt:lpstr>
      <vt:lpstr>Vi som arbetar med kursen</vt:lpstr>
      <vt:lpstr>Idag:</vt:lpstr>
      <vt:lpstr>PowerPoint-presentation</vt:lpstr>
      <vt:lpstr>Kursinnehåll</vt:lpstr>
      <vt:lpstr>PowerPoint-presentation</vt:lpstr>
      <vt:lpstr>Lärandesituationer och förväntningar</vt:lpstr>
      <vt:lpstr>Kurslitteraturen</vt:lpstr>
      <vt:lpstr>Lisam</vt:lpstr>
      <vt:lpstr>Hemtentamen</vt:lpstr>
      <vt:lpstr>Plagiering och fusk</vt:lpstr>
      <vt:lpstr>Exempel på plagiering, fusk och försök att vilseleda:</vt:lpstr>
      <vt:lpstr> Vad händer vid misstanke om plagiering eller försök till vilseledande?</vt:lpstr>
      <vt:lpstr>Resurser på universitetet</vt:lpstr>
      <vt:lpstr>Vad är social- och kulturantropologi?</vt:lpstr>
      <vt:lpstr>Vad utmärker en antropolog?</vt:lpstr>
      <vt:lpstr>Vad arbetar en antropolog med?</vt:lpstr>
      <vt:lpstr>Vad har ”bones” och ”Indiana Jones”  med antropologin att göra?</vt:lpstr>
      <vt:lpstr>Forensisk antropologi </vt:lpstr>
      <vt:lpstr>Antropologi i praktiken</vt:lpstr>
      <vt:lpstr>DEn tillämpade antropologin</vt:lpstr>
      <vt:lpstr>Utmaningar för antropologin - då och nu</vt:lpstr>
      <vt:lpstr>Antropologen och journalisten</vt:lpstr>
      <vt:lpstr>Antropologi och journalistik</vt:lpstr>
      <vt:lpstr>Vems sida är vi på? </vt:lpstr>
      <vt:lpstr>yrkesetik</vt:lpstr>
      <vt:lpstr>skrivande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vems tjänst?</dc:title>
  <dc:creator>Åsa Nilsson Dahlström</dc:creator>
  <cp:lastModifiedBy>Corinna Kruse</cp:lastModifiedBy>
  <cp:revision>111</cp:revision>
  <dcterms:created xsi:type="dcterms:W3CDTF">2015-01-30T09:20:37Z</dcterms:created>
  <dcterms:modified xsi:type="dcterms:W3CDTF">2019-04-03T11:58:18Z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0x0101002EC189B066F34B41AAB58E6CB5172383</vt:lpwstr>
  </property>
</Properties>
</file>